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3"/>
  </p:notesMasterIdLst>
  <p:sldIdLst>
    <p:sldId id="256" r:id="rId2"/>
    <p:sldId id="257" r:id="rId3"/>
    <p:sldId id="258" r:id="rId4"/>
    <p:sldId id="259" r:id="rId5"/>
    <p:sldId id="260" r:id="rId6"/>
    <p:sldId id="261" r:id="rId7"/>
    <p:sldId id="262" r:id="rId8"/>
    <p:sldId id="263" r:id="rId9"/>
    <p:sldId id="267" r:id="rId10"/>
    <p:sldId id="265" r:id="rId11"/>
    <p:sldId id="266" r:id="rId12"/>
  </p:sldIdLst>
  <p:sldSz cx="18288000" cy="10287000"/>
  <p:notesSz cx="6858000" cy="9144000"/>
  <p:embeddedFontLst>
    <p:embeddedFont>
      <p:font typeface="Clear Sans Regular Bold" panose="020B0604020202020204" charset="0"/>
      <p:regular r:id="rId14"/>
    </p:embeddedFont>
    <p:embeddedFont>
      <p:font typeface="Calibri" panose="020F0502020204030204" pitchFamily="34" charset="0"/>
      <p:regular r:id="rId15"/>
      <p:bold r:id="rId16"/>
      <p:italic r:id="rId17"/>
      <p:boldItalic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100FF"/>
    <a:srgbClr val="883C84"/>
    <a:srgbClr val="461B49"/>
    <a:srgbClr val="963488"/>
    <a:srgbClr val="2831A2"/>
    <a:srgbClr val="2086AA"/>
    <a:srgbClr val="1994B1"/>
    <a:srgbClr val="00BA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30279" autoAdjust="0"/>
    <p:restoredTop sz="93883" autoAdjust="0"/>
  </p:normalViewPr>
  <p:slideViewPr>
    <p:cSldViewPr>
      <p:cViewPr varScale="1">
        <p:scale>
          <a:sx n="45" d="100"/>
          <a:sy n="45" d="100"/>
        </p:scale>
        <p:origin x="56" y="5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03.06.2024</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03.06.2024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a:t>
            </a:fld>
            <a:endParaRPr lang="cs-CZ"/>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03.06.2024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10</a:t>
            </a:fld>
            <a:endParaRPr lang="cs-CZ"/>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03.06.2024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11</a:t>
            </a:fld>
            <a:endParaRPr lang="cs-CZ"/>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03.06.2024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2</a:t>
            </a:fld>
            <a:endParaRPr lang="cs-CZ"/>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03.06.2024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3</a:t>
            </a:fld>
            <a:endParaRPr lang="cs-CZ"/>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03.06.2024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4</a:t>
            </a:fld>
            <a:endParaRPr lang="cs-CZ"/>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03.06.2024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5</a:t>
            </a:fld>
            <a:endParaRPr lang="cs-CZ"/>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03.06.2024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6</a:t>
            </a:fld>
            <a:endParaRPr lang="cs-CZ"/>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03.06.2024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7</a:t>
            </a:fld>
            <a:endParaRPr lang="cs-CZ"/>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03.06.2024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8</a:t>
            </a:fld>
            <a:endParaRPr lang="cs-CZ"/>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03.06.2024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9</a:t>
            </a:fld>
            <a:endParaRPr lang="cs-CZ"/>
          </a:p>
        </p:txBody>
      </p:sp>
    </p:spTree>
    <p:extLst>
      <p:ext uri="{BB962C8B-B14F-4D97-AF65-F5344CB8AC3E}">
        <p14:creationId xmlns:p14="http://schemas.microsoft.com/office/powerpoint/2010/main" val="7847306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6/3/2024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6/3/2024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6/3/2024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6/3/2024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2.pn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8.sv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8.jpeg"/><Relationship Id="rId4" Type="http://schemas.openxmlformats.org/officeDocument/2006/relationships/image" Target="../media/image18.sv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5.png"/><Relationship Id="rId4" Type="http://schemas.openxmlformats.org/officeDocument/2006/relationships/image" Target="../media/image21.sv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4.png"/><Relationship Id="rId4" Type="http://schemas.openxmlformats.org/officeDocument/2006/relationships/image" Target="../media/image6.sv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0.svg"/><Relationship Id="rId5" Type="http://schemas.openxmlformats.org/officeDocument/2006/relationships/image" Target="../media/image6.png"/><Relationship Id="rId4" Type="http://schemas.openxmlformats.org/officeDocument/2006/relationships/image" Target="../media/image2.svg"/></Relationships>
</file>

<file path=ppt/slides/_rels/slide4.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6.svg"/><Relationship Id="rId9" Type="http://schemas.openxmlformats.org/officeDocument/2006/relationships/image" Target="../media/image8.jpe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1.jpe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0.jpeg"/><Relationship Id="rId5" Type="http://schemas.openxmlformats.org/officeDocument/2006/relationships/image" Target="../media/image9.jpeg"/><Relationship Id="rId4" Type="http://schemas.openxmlformats.org/officeDocument/2006/relationships/image" Target="../media/image8.sv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12.png"/><Relationship Id="rId4" Type="http://schemas.openxmlformats.org/officeDocument/2006/relationships/image" Target="../media/image2.sv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14.png"/><Relationship Id="rId4" Type="http://schemas.openxmlformats.org/officeDocument/2006/relationships/image" Target="../media/image18.sv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3.png"/><Relationship Id="rId4" Type="http://schemas.openxmlformats.org/officeDocument/2006/relationships/image" Target="../media/image8.sv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3.png"/><Relationship Id="rId4" Type="http://schemas.openxmlformats.org/officeDocument/2006/relationships/image" Target="../media/image8.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sp>
        <p:nvSpPr>
          <p:cNvPr id="2" name="AutoShape 2"/>
          <p:cNvSpPr/>
          <p:nvPr/>
        </p:nvSpPr>
        <p:spPr>
          <a:xfrm>
            <a:off x="16394731" y="0"/>
            <a:ext cx="1893269" cy="10287000"/>
          </a:xfrm>
          <a:prstGeom prst="rect">
            <a:avLst/>
          </a:prstGeom>
          <a:solidFill>
            <a:srgbClr val="FFFFFF"/>
          </a:solidFill>
        </p:spPr>
      </p:sp>
      <p:grpSp>
        <p:nvGrpSpPr>
          <p:cNvPr id="3" name="Group 3"/>
          <p:cNvGrpSpPr/>
          <p:nvPr/>
        </p:nvGrpSpPr>
        <p:grpSpPr>
          <a:xfrm>
            <a:off x="6545735" y="406153"/>
            <a:ext cx="10042534" cy="9474693"/>
            <a:chOff x="0" y="0"/>
            <a:chExt cx="13390046" cy="12632924"/>
          </a:xfrm>
        </p:grpSpPr>
        <p:pic>
          <p:nvPicPr>
            <p:cNvPr id="4" name="Picture 4"/>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6923321" y="0"/>
              <a:ext cx="3005065" cy="2794710"/>
            </a:xfrm>
            <a:prstGeom prst="rect">
              <a:avLst/>
            </a:prstGeom>
          </p:spPr>
        </p:pic>
        <p:pic>
          <p:nvPicPr>
            <p:cNvPr id="5" name="Picture 5"/>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6923321" y="3279405"/>
              <a:ext cx="3005065" cy="2794710"/>
            </a:xfrm>
            <a:prstGeom prst="rect">
              <a:avLst/>
            </a:prstGeom>
          </p:spPr>
        </p:pic>
        <p:pic>
          <p:nvPicPr>
            <p:cNvPr id="6" name="Picture 6"/>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6923321" y="6558809"/>
              <a:ext cx="3005065" cy="2794710"/>
            </a:xfrm>
            <a:prstGeom prst="rect">
              <a:avLst/>
            </a:prstGeom>
          </p:spPr>
        </p:pic>
        <p:pic>
          <p:nvPicPr>
            <p:cNvPr id="7" name="Picture 7"/>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6923321" y="9838214"/>
              <a:ext cx="3005065" cy="2794710"/>
            </a:xfrm>
            <a:prstGeom prst="rect">
              <a:avLst/>
            </a:prstGeom>
          </p:spPr>
        </p:pic>
        <p:pic>
          <p:nvPicPr>
            <p:cNvPr id="8" name="Picture 8"/>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3461660" y="0"/>
              <a:ext cx="3005065" cy="2794710"/>
            </a:xfrm>
            <a:prstGeom prst="rect">
              <a:avLst/>
            </a:prstGeom>
          </p:spPr>
        </p:pic>
        <p:pic>
          <p:nvPicPr>
            <p:cNvPr id="9" name="Picture 9"/>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3461660" y="3279405"/>
              <a:ext cx="3005065" cy="2794710"/>
            </a:xfrm>
            <a:prstGeom prst="rect">
              <a:avLst/>
            </a:prstGeom>
          </p:spPr>
        </p:pic>
        <p:pic>
          <p:nvPicPr>
            <p:cNvPr id="10" name="Picture 10"/>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3461660" y="6558809"/>
              <a:ext cx="3005065" cy="2794710"/>
            </a:xfrm>
            <a:prstGeom prst="rect">
              <a:avLst/>
            </a:prstGeom>
          </p:spPr>
        </p:pic>
        <p:pic>
          <p:nvPicPr>
            <p:cNvPr id="11" name="Picture 11"/>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3461660" y="9838214"/>
              <a:ext cx="3005065" cy="2794710"/>
            </a:xfrm>
            <a:prstGeom prst="rect">
              <a:avLst/>
            </a:prstGeom>
          </p:spPr>
        </p:pic>
        <p:pic>
          <p:nvPicPr>
            <p:cNvPr id="12" name="Picture 12"/>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0"/>
              <a:ext cx="3005065" cy="2794710"/>
            </a:xfrm>
            <a:prstGeom prst="rect">
              <a:avLst/>
            </a:prstGeom>
          </p:spPr>
        </p:pic>
        <p:pic>
          <p:nvPicPr>
            <p:cNvPr id="13" name="Picture 13"/>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3279405"/>
              <a:ext cx="3005065" cy="2794710"/>
            </a:xfrm>
            <a:prstGeom prst="rect">
              <a:avLst/>
            </a:prstGeom>
          </p:spPr>
        </p:pic>
        <p:pic>
          <p:nvPicPr>
            <p:cNvPr id="14" name="Picture 14"/>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6558809"/>
              <a:ext cx="3005065" cy="2794710"/>
            </a:xfrm>
            <a:prstGeom prst="rect">
              <a:avLst/>
            </a:prstGeom>
          </p:spPr>
        </p:pic>
        <p:pic>
          <p:nvPicPr>
            <p:cNvPr id="15" name="Picture 15"/>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9838214"/>
              <a:ext cx="3005065" cy="2794710"/>
            </a:xfrm>
            <a:prstGeom prst="rect">
              <a:avLst/>
            </a:prstGeom>
          </p:spPr>
        </p:pic>
        <p:pic>
          <p:nvPicPr>
            <p:cNvPr id="16" name="Picture 16"/>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0384981" y="0"/>
              <a:ext cx="3005065" cy="2794710"/>
            </a:xfrm>
            <a:prstGeom prst="rect">
              <a:avLst/>
            </a:prstGeom>
          </p:spPr>
        </p:pic>
        <p:pic>
          <p:nvPicPr>
            <p:cNvPr id="17" name="Picture 17"/>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0384981" y="3279405"/>
              <a:ext cx="3005065" cy="2794710"/>
            </a:xfrm>
            <a:prstGeom prst="rect">
              <a:avLst/>
            </a:prstGeom>
          </p:spPr>
        </p:pic>
        <p:pic>
          <p:nvPicPr>
            <p:cNvPr id="18" name="Picture 18"/>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0384981" y="6558809"/>
              <a:ext cx="3005065" cy="2794710"/>
            </a:xfrm>
            <a:prstGeom prst="rect">
              <a:avLst/>
            </a:prstGeom>
          </p:spPr>
        </p:pic>
        <p:pic>
          <p:nvPicPr>
            <p:cNvPr id="19" name="Picture 19"/>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0384981" y="9838214"/>
              <a:ext cx="3005065" cy="2794710"/>
            </a:xfrm>
            <a:prstGeom prst="rect">
              <a:avLst/>
            </a:prstGeom>
          </p:spPr>
        </p:pic>
      </p:grpSp>
      <p:grpSp>
        <p:nvGrpSpPr>
          <p:cNvPr id="20" name="Group 20"/>
          <p:cNvGrpSpPr/>
          <p:nvPr/>
        </p:nvGrpSpPr>
        <p:grpSpPr>
          <a:xfrm>
            <a:off x="1104900" y="824285"/>
            <a:ext cx="8750843" cy="8318192"/>
            <a:chOff x="0" y="0"/>
            <a:chExt cx="11667791" cy="11090922"/>
          </a:xfrm>
        </p:grpSpPr>
        <p:grpSp>
          <p:nvGrpSpPr>
            <p:cNvPr id="21" name="Group 21"/>
            <p:cNvGrpSpPr>
              <a:grpSpLocks noChangeAspect="1"/>
            </p:cNvGrpSpPr>
            <p:nvPr/>
          </p:nvGrpSpPr>
          <p:grpSpPr>
            <a:xfrm>
              <a:off x="1931835" y="1354967"/>
              <a:ext cx="9735956" cy="9735956"/>
              <a:chOff x="0" y="0"/>
              <a:chExt cx="6350000" cy="6350000"/>
            </a:xfrm>
          </p:grpSpPr>
          <p:sp>
            <p:nvSpPr>
              <p:cNvPr id="22" name="Freeform 2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txBody>
              <a:bodyPr/>
              <a:lstStyle/>
              <a:p>
                <a:endParaRPr lang="en-AU" dirty="0"/>
              </a:p>
            </p:txBody>
          </p:sp>
        </p:grpSp>
        <p:pic>
          <p:nvPicPr>
            <p:cNvPr id="23" name="Picture 23"/>
            <p:cNvPicPr>
              <a:picLocks noChangeAspect="1"/>
            </p:cNvPicPr>
            <p:nvPr/>
          </p:nvPicPr>
          <p:blipFill>
            <a:blip r:embed="rId5">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b="321"/>
            <a:stretch>
              <a:fillRect/>
            </a:stretch>
          </p:blipFill>
          <p:spPr>
            <a:xfrm rot="-5115457">
              <a:off x="396140" y="376277"/>
              <a:ext cx="9735956" cy="9756713"/>
            </a:xfrm>
            <a:prstGeom prst="rect">
              <a:avLst/>
            </a:prstGeom>
          </p:spPr>
        </p:pic>
      </p:grpSp>
      <p:sp>
        <p:nvSpPr>
          <p:cNvPr id="24" name="TextBox 24"/>
          <p:cNvSpPr txBox="1"/>
          <p:nvPr/>
        </p:nvSpPr>
        <p:spPr>
          <a:xfrm>
            <a:off x="2312375" y="3305349"/>
            <a:ext cx="5482998" cy="1423467"/>
          </a:xfrm>
          <a:prstGeom prst="rect">
            <a:avLst/>
          </a:prstGeom>
        </p:spPr>
        <p:txBody>
          <a:bodyPr lIns="0" tIns="0" rIns="0" bIns="0" rtlCol="0" anchor="t">
            <a:spAutoFit/>
          </a:bodyPr>
          <a:lstStyle/>
          <a:p>
            <a:pPr algn="ctr">
              <a:lnSpc>
                <a:spcPts val="11059"/>
              </a:lnSpc>
            </a:pPr>
            <a:r>
              <a:rPr lang="en-US" sz="9600" dirty="0"/>
              <a:t>Social Buzz</a:t>
            </a:r>
            <a:endParaRPr lang="en-US" sz="10533" spc="-105" dirty="0">
              <a:solidFill>
                <a:srgbClr val="FFFFFF"/>
              </a:solidFill>
              <a:latin typeface="Graphik Regular" panose="020B0503030202060203" pitchFamily="34"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rot="5400000">
            <a:off x="10143618" y="5003701"/>
            <a:ext cx="942466" cy="279598"/>
          </a:xfrm>
          <a:prstGeom prst="rect">
            <a:avLst/>
          </a:prstGeom>
        </p:spPr>
      </p:pic>
      <p:pic>
        <p:nvPicPr>
          <p:cNvPr id="3" name="Picture 3"/>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rot="5400000">
            <a:off x="10143618" y="2227332"/>
            <a:ext cx="942466" cy="279598"/>
          </a:xfrm>
          <a:prstGeom prst="rect">
            <a:avLst/>
          </a:prstGeom>
        </p:spPr>
      </p:pic>
      <p:pic>
        <p:nvPicPr>
          <p:cNvPr id="4" name="Picture 4"/>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rot="5400000">
            <a:off x="10143618" y="7780070"/>
            <a:ext cx="942466" cy="279598"/>
          </a:xfrm>
          <a:prstGeom prst="rect">
            <a:avLst/>
          </a:prstGeom>
        </p:spPr>
      </p:pic>
      <p:pic>
        <p:nvPicPr>
          <p:cNvPr id="5" name="Picture 5"/>
          <p:cNvPicPr>
            <a:picLocks noChangeAspect="1"/>
          </p:cNvPicPr>
          <p:nvPr/>
        </p:nvPicPr>
        <p:blipFill>
          <a:blip r:embed="rId5"/>
          <a:srcRect l="4069" t="1617" r="4069" b="1617"/>
          <a:stretch>
            <a:fillRect/>
          </a:stretch>
        </p:blipFill>
        <p:spPr>
          <a:xfrm>
            <a:off x="5438298" y="1161805"/>
            <a:ext cx="5036754" cy="7963390"/>
          </a:xfrm>
          <a:prstGeom prst="rect">
            <a:avLst/>
          </a:prstGeom>
        </p:spPr>
      </p:pic>
      <p:sp>
        <p:nvSpPr>
          <p:cNvPr id="6" name="TextBox 6"/>
          <p:cNvSpPr txBox="1"/>
          <p:nvPr/>
        </p:nvSpPr>
        <p:spPr>
          <a:xfrm>
            <a:off x="457200" y="4539600"/>
            <a:ext cx="4703553" cy="1231106"/>
          </a:xfrm>
          <a:prstGeom prst="rect">
            <a:avLst/>
          </a:prstGeom>
        </p:spPr>
        <p:txBody>
          <a:bodyPr wrap="square" lIns="0" tIns="0" rIns="0" bIns="0" rtlCol="0" anchor="t">
            <a:spAutoFit/>
          </a:bodyPr>
          <a:lstStyle/>
          <a:p>
            <a:pPr>
              <a:lnSpc>
                <a:spcPts val="9600"/>
              </a:lnSpc>
            </a:pPr>
            <a:r>
              <a:rPr lang="en-US" sz="8000" spc="-80" dirty="0">
                <a:solidFill>
                  <a:srgbClr val="000000"/>
                </a:solidFill>
                <a:latin typeface="Graphik Regular" panose="020B0503030202060203" pitchFamily="34" charset="0"/>
              </a:rPr>
              <a:t>Summary</a:t>
            </a:r>
          </a:p>
        </p:txBody>
      </p:sp>
      <p:grpSp>
        <p:nvGrpSpPr>
          <p:cNvPr id="7" name="Group 7"/>
          <p:cNvGrpSpPr/>
          <p:nvPr/>
        </p:nvGrpSpPr>
        <p:grpSpPr>
          <a:xfrm>
            <a:off x="327032" y="9481425"/>
            <a:ext cx="9711338" cy="2017079"/>
            <a:chOff x="0" y="0"/>
            <a:chExt cx="12948451" cy="2689439"/>
          </a:xfrm>
        </p:grpSpPr>
        <p:pic>
          <p:nvPicPr>
            <p:cNvPr id="8" name="Picture 8"/>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10056582" y="0"/>
              <a:ext cx="2891870" cy="2689439"/>
            </a:xfrm>
            <a:prstGeom prst="rect">
              <a:avLst/>
            </a:prstGeom>
          </p:spPr>
        </p:pic>
        <p:pic>
          <p:nvPicPr>
            <p:cNvPr id="9" name="Picture 9"/>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6704388" y="0"/>
              <a:ext cx="2891870" cy="2689439"/>
            </a:xfrm>
            <a:prstGeom prst="rect">
              <a:avLst/>
            </a:prstGeom>
          </p:spPr>
        </p:pic>
        <p:pic>
          <p:nvPicPr>
            <p:cNvPr id="10" name="Picture 10"/>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3352194" y="0"/>
              <a:ext cx="2891870" cy="2689439"/>
            </a:xfrm>
            <a:prstGeom prst="rect">
              <a:avLst/>
            </a:prstGeom>
          </p:spPr>
        </p:pic>
        <p:pic>
          <p:nvPicPr>
            <p:cNvPr id="11" name="Picture 11"/>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0" y="0"/>
              <a:ext cx="2891870" cy="2689439"/>
            </a:xfrm>
            <a:prstGeom prst="rect">
              <a:avLst/>
            </a:prstGeom>
          </p:spPr>
        </p:pic>
      </p:grpSp>
      <p:grpSp>
        <p:nvGrpSpPr>
          <p:cNvPr id="12" name="Group 12"/>
          <p:cNvGrpSpPr/>
          <p:nvPr/>
        </p:nvGrpSpPr>
        <p:grpSpPr>
          <a:xfrm>
            <a:off x="327032" y="-1179605"/>
            <a:ext cx="9711338" cy="2017079"/>
            <a:chOff x="0" y="0"/>
            <a:chExt cx="12948451" cy="2689439"/>
          </a:xfrm>
        </p:grpSpPr>
        <p:pic>
          <p:nvPicPr>
            <p:cNvPr id="13" name="Picture 13"/>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10056582" y="0"/>
              <a:ext cx="2891870" cy="2689439"/>
            </a:xfrm>
            <a:prstGeom prst="rect">
              <a:avLst/>
            </a:prstGeom>
          </p:spPr>
        </p:pic>
        <p:pic>
          <p:nvPicPr>
            <p:cNvPr id="14" name="Picture 14"/>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6704388" y="0"/>
              <a:ext cx="2891870" cy="2689439"/>
            </a:xfrm>
            <a:prstGeom prst="rect">
              <a:avLst/>
            </a:prstGeom>
          </p:spPr>
        </p:pic>
        <p:pic>
          <p:nvPicPr>
            <p:cNvPr id="15" name="Picture 15"/>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3352194" y="0"/>
              <a:ext cx="2891870" cy="2689439"/>
            </a:xfrm>
            <a:prstGeom prst="rect">
              <a:avLst/>
            </a:prstGeom>
          </p:spPr>
        </p:pic>
        <p:pic>
          <p:nvPicPr>
            <p:cNvPr id="16" name="Picture 16"/>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0" y="0"/>
              <a:ext cx="2891870" cy="2689439"/>
            </a:xfrm>
            <a:prstGeom prst="rect">
              <a:avLst/>
            </a:prstGeom>
          </p:spPr>
        </p:pic>
      </p:grpSp>
      <p:grpSp>
        <p:nvGrpSpPr>
          <p:cNvPr id="20" name="Group 11">
            <a:extLst>
              <a:ext uri="{FF2B5EF4-FFF2-40B4-BE49-F238E27FC236}">
                <a16:creationId xmlns:a16="http://schemas.microsoft.com/office/drawing/2014/main" id="{C00ABEC5-EF3F-4E3E-827E-EB1F2EF17C0D}"/>
              </a:ext>
            </a:extLst>
          </p:cNvPr>
          <p:cNvGrpSpPr/>
          <p:nvPr/>
        </p:nvGrpSpPr>
        <p:grpSpPr>
          <a:xfrm>
            <a:off x="11581833" y="1580430"/>
            <a:ext cx="5677467" cy="867617"/>
            <a:chOff x="0" y="-47625"/>
            <a:chExt cx="7569956" cy="1156823"/>
          </a:xfrm>
        </p:grpSpPr>
        <p:sp>
          <p:nvSpPr>
            <p:cNvPr id="21" name="TextBox 12">
              <a:extLst>
                <a:ext uri="{FF2B5EF4-FFF2-40B4-BE49-F238E27FC236}">
                  <a16:creationId xmlns:a16="http://schemas.microsoft.com/office/drawing/2014/main" id="{19A1BE45-8301-44C6-A0D0-F8FDA800622F}"/>
                </a:ext>
              </a:extLst>
            </p:cNvPr>
            <p:cNvSpPr txBox="1"/>
            <p:nvPr/>
          </p:nvSpPr>
          <p:spPr>
            <a:xfrm>
              <a:off x="0" y="691990"/>
              <a:ext cx="7569956" cy="417208"/>
            </a:xfrm>
            <a:prstGeom prst="rect">
              <a:avLst/>
            </a:prstGeom>
          </p:spPr>
          <p:txBody>
            <a:bodyPr lIns="0" tIns="0" rIns="0" bIns="0" rtlCol="0" anchor="t">
              <a:spAutoFit/>
            </a:bodyPr>
            <a:lstStyle/>
            <a:p>
              <a:pPr>
                <a:lnSpc>
                  <a:spcPts val="2660"/>
                </a:lnSpc>
              </a:pPr>
              <a:endParaRPr lang="en-US" sz="1900" spc="-19" dirty="0">
                <a:solidFill>
                  <a:srgbClr val="000000"/>
                </a:solidFill>
                <a:latin typeface="Graphik Regular" panose="020B0503030202060203" pitchFamily="34" charset="0"/>
              </a:endParaRPr>
            </a:p>
          </p:txBody>
        </p:sp>
        <p:sp>
          <p:nvSpPr>
            <p:cNvPr id="22" name="TextBox 13">
              <a:extLst>
                <a:ext uri="{FF2B5EF4-FFF2-40B4-BE49-F238E27FC236}">
                  <a16:creationId xmlns:a16="http://schemas.microsoft.com/office/drawing/2014/main" id="{3DAE5247-0244-4123-A713-8D8809E80C70}"/>
                </a:ext>
              </a:extLst>
            </p:cNvPr>
            <p:cNvSpPr txBox="1"/>
            <p:nvPr/>
          </p:nvSpPr>
          <p:spPr>
            <a:xfrm>
              <a:off x="0" y="-47625"/>
              <a:ext cx="7569956" cy="451705"/>
            </a:xfrm>
            <a:prstGeom prst="rect">
              <a:avLst/>
            </a:prstGeom>
          </p:spPr>
          <p:txBody>
            <a:bodyPr lIns="0" tIns="0" rIns="0" bIns="0" rtlCol="0" anchor="t">
              <a:spAutoFit/>
            </a:bodyPr>
            <a:lstStyle/>
            <a:p>
              <a:pPr>
                <a:lnSpc>
                  <a:spcPts val="2940"/>
                </a:lnSpc>
              </a:pPr>
              <a:endParaRPr lang="en-US" sz="2100" spc="-21" dirty="0">
                <a:solidFill>
                  <a:srgbClr val="000000"/>
                </a:solidFill>
                <a:latin typeface="Graphik Regular" panose="020B0503030202060203" pitchFamily="34" charset="0"/>
              </a:endParaRPr>
            </a:p>
          </p:txBody>
        </p:sp>
      </p:grpSp>
      <p:sp>
        <p:nvSpPr>
          <p:cNvPr id="17" name="TextBox 16"/>
          <p:cNvSpPr txBox="1"/>
          <p:nvPr/>
        </p:nvSpPr>
        <p:spPr>
          <a:xfrm>
            <a:off x="10754650" y="837474"/>
            <a:ext cx="7533350" cy="1938992"/>
          </a:xfrm>
          <a:prstGeom prst="rect">
            <a:avLst/>
          </a:prstGeom>
          <a:noFill/>
        </p:spPr>
        <p:txBody>
          <a:bodyPr wrap="square" rtlCol="0">
            <a:spAutoFit/>
          </a:bodyPr>
          <a:lstStyle/>
          <a:p>
            <a:endParaRPr lang="en-US" sz="2400" dirty="0"/>
          </a:p>
          <a:p>
            <a:r>
              <a:rPr lang="en-US" sz="2400" dirty="0" smtClean="0"/>
              <a:t>Animals and science are two most Popular categories of content ,showing that people enjoy “real-life” and “factual” content the most.so I would recommend that you keep creating  more relating to these two categories</a:t>
            </a:r>
            <a:endParaRPr lang="en-US" sz="2400" dirty="0"/>
          </a:p>
        </p:txBody>
      </p:sp>
      <p:sp>
        <p:nvSpPr>
          <p:cNvPr id="18" name="Rounded Rectangle 17"/>
          <p:cNvSpPr/>
          <p:nvPr/>
        </p:nvSpPr>
        <p:spPr>
          <a:xfrm>
            <a:off x="11581833" y="266700"/>
            <a:ext cx="2667567" cy="570774"/>
          </a:xfrm>
          <a:prstGeom prst="round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dirty="0" smtClean="0"/>
              <a:t>Analysis</a:t>
            </a:r>
            <a:endParaRPr lang="en-US" dirty="0"/>
          </a:p>
        </p:txBody>
      </p:sp>
      <p:sp>
        <p:nvSpPr>
          <p:cNvPr id="26" name="Rounded Rectangle 25"/>
          <p:cNvSpPr/>
          <p:nvPr/>
        </p:nvSpPr>
        <p:spPr>
          <a:xfrm>
            <a:off x="11868998" y="2992398"/>
            <a:ext cx="2667567" cy="570774"/>
          </a:xfrm>
          <a:prstGeom prst="round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dirty="0" smtClean="0"/>
              <a:t>Insights</a:t>
            </a:r>
            <a:endParaRPr lang="en-US" dirty="0"/>
          </a:p>
        </p:txBody>
      </p:sp>
      <p:sp>
        <p:nvSpPr>
          <p:cNvPr id="28" name="TextBox 27"/>
          <p:cNvSpPr txBox="1"/>
          <p:nvPr/>
        </p:nvSpPr>
        <p:spPr>
          <a:xfrm>
            <a:off x="10754650" y="4305300"/>
            <a:ext cx="6504650" cy="1477328"/>
          </a:xfrm>
          <a:prstGeom prst="rect">
            <a:avLst/>
          </a:prstGeom>
          <a:noFill/>
        </p:spPr>
        <p:txBody>
          <a:bodyPr wrap="square" rtlCol="0">
            <a:spAutoFit/>
          </a:bodyPr>
          <a:lstStyle/>
          <a:p>
            <a:r>
              <a:rPr lang="en-US" dirty="0" smtClean="0"/>
              <a:t>Food is a  common  Theme with the top 5 Categories with ‘Healthy Eating ’ Ranking as one of the highest ,this may give an indication to the audience within your use base you could use this insights to create a campaign and work with healthy eating brands to boost user engagement</a:t>
            </a:r>
            <a:endParaRPr lang="en-US" dirty="0"/>
          </a:p>
        </p:txBody>
      </p:sp>
      <p:sp>
        <p:nvSpPr>
          <p:cNvPr id="29" name="Rounded Rectangle 28"/>
          <p:cNvSpPr/>
          <p:nvPr/>
        </p:nvSpPr>
        <p:spPr>
          <a:xfrm>
            <a:off x="11830614" y="5953982"/>
            <a:ext cx="2667567" cy="570774"/>
          </a:xfrm>
          <a:prstGeom prst="round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dirty="0" smtClean="0"/>
              <a:t>Nest 5 Step</a:t>
            </a:r>
          </a:p>
        </p:txBody>
      </p:sp>
      <p:sp>
        <p:nvSpPr>
          <p:cNvPr id="30" name="TextBox 29"/>
          <p:cNvSpPr txBox="1"/>
          <p:nvPr/>
        </p:nvSpPr>
        <p:spPr>
          <a:xfrm>
            <a:off x="11125200" y="7448636"/>
            <a:ext cx="6477000" cy="1754326"/>
          </a:xfrm>
          <a:prstGeom prst="rect">
            <a:avLst/>
          </a:prstGeom>
          <a:noFill/>
        </p:spPr>
        <p:txBody>
          <a:bodyPr wrap="square" rtlCol="0">
            <a:spAutoFit/>
          </a:bodyPr>
          <a:lstStyle/>
          <a:p>
            <a:r>
              <a:rPr lang="en-US" dirty="0" smtClean="0"/>
              <a:t>It should be come as no surprise that technological content is among the top categories given the advancement of technology.it indicated that users like your technological material working with some of the biggest digital companies in the world is something I would suggest doing because it would suggest </a:t>
            </a:r>
            <a:r>
              <a:rPr lang="en-US" dirty="0" err="1" smtClean="0"/>
              <a:t>suggest</a:t>
            </a:r>
            <a:r>
              <a:rPr lang="en-US" dirty="0" smtClean="0"/>
              <a:t> doing because it would </a:t>
            </a:r>
            <a:r>
              <a:rPr lang="en-US" dirty="0" err="1" smtClean="0"/>
              <a:t>undoubtly</a:t>
            </a:r>
            <a:r>
              <a:rPr lang="en-US" dirty="0" smtClean="0"/>
              <a:t>  increase user engagement</a:t>
            </a:r>
            <a:endParaRPr lang="en-US" dirty="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sp>
        <p:nvSpPr>
          <p:cNvPr id="2" name="TextBox 2"/>
          <p:cNvSpPr txBox="1"/>
          <p:nvPr/>
        </p:nvSpPr>
        <p:spPr>
          <a:xfrm>
            <a:off x="5421913" y="5552246"/>
            <a:ext cx="5385738" cy="412292"/>
          </a:xfrm>
          <a:prstGeom prst="rect">
            <a:avLst/>
          </a:prstGeom>
        </p:spPr>
        <p:txBody>
          <a:bodyPr lIns="0" tIns="0" rIns="0" bIns="0" rtlCol="0" anchor="t">
            <a:spAutoFit/>
          </a:bodyPr>
          <a:lstStyle/>
          <a:p>
            <a:pPr>
              <a:lnSpc>
                <a:spcPts val="3640"/>
              </a:lnSpc>
            </a:pPr>
            <a:r>
              <a:rPr lang="en-US" sz="2600" spc="-26" dirty="0">
                <a:solidFill>
                  <a:srgbClr val="FFFFFF"/>
                </a:solidFill>
                <a:latin typeface="Graphik Regular" panose="020B0503030202060203" pitchFamily="34" charset="0"/>
              </a:rPr>
              <a:t>ANY QUESTIONS?</a:t>
            </a:r>
          </a:p>
        </p:txBody>
      </p:sp>
      <p:grpSp>
        <p:nvGrpSpPr>
          <p:cNvPr id="3" name="Group 3"/>
          <p:cNvGrpSpPr/>
          <p:nvPr/>
        </p:nvGrpSpPr>
        <p:grpSpPr>
          <a:xfrm>
            <a:off x="728428" y="3599225"/>
            <a:ext cx="3546595" cy="3371248"/>
            <a:chOff x="0" y="0"/>
            <a:chExt cx="4728794" cy="4494997"/>
          </a:xfrm>
        </p:grpSpPr>
        <p:grpSp>
          <p:nvGrpSpPr>
            <p:cNvPr id="4" name="Group 4"/>
            <p:cNvGrpSpPr>
              <a:grpSpLocks noChangeAspect="1"/>
            </p:cNvGrpSpPr>
            <p:nvPr/>
          </p:nvGrpSpPr>
          <p:grpSpPr>
            <a:xfrm>
              <a:off x="782946" y="549149"/>
              <a:ext cx="3945848" cy="3945848"/>
              <a:chOff x="0" y="0"/>
              <a:chExt cx="6350000" cy="6350000"/>
            </a:xfrm>
          </p:grpSpPr>
          <p:sp>
            <p:nvSpPr>
              <p:cNvPr id="5" name="Freeform 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chemeClr val="bg1"/>
              </a:solidFill>
            </p:spPr>
          </p:sp>
        </p:grpSp>
        <p:pic>
          <p:nvPicPr>
            <p:cNvPr id="6" name="Picture 6"/>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b="321"/>
            <a:stretch>
              <a:fillRect/>
            </a:stretch>
          </p:blipFill>
          <p:spPr>
            <a:xfrm rot="-5115457">
              <a:off x="160550" y="152500"/>
              <a:ext cx="3945848" cy="3954260"/>
            </a:xfrm>
            <a:prstGeom prst="rect">
              <a:avLst/>
            </a:prstGeom>
          </p:spPr>
        </p:pic>
      </p:grpSp>
      <p:sp>
        <p:nvSpPr>
          <p:cNvPr id="7" name="TextBox 7"/>
          <p:cNvSpPr txBox="1"/>
          <p:nvPr/>
        </p:nvSpPr>
        <p:spPr>
          <a:xfrm>
            <a:off x="4669076" y="4178375"/>
            <a:ext cx="5729829" cy="1231106"/>
          </a:xfrm>
          <a:prstGeom prst="rect">
            <a:avLst/>
          </a:prstGeom>
        </p:spPr>
        <p:txBody>
          <a:bodyPr lIns="0" tIns="0" rIns="0" bIns="0" rtlCol="0" anchor="t">
            <a:spAutoFit/>
          </a:bodyPr>
          <a:lstStyle/>
          <a:p>
            <a:pPr algn="r">
              <a:lnSpc>
                <a:spcPts val="9600"/>
              </a:lnSpc>
            </a:pPr>
            <a:r>
              <a:rPr lang="en-US" sz="8000" spc="-80" dirty="0">
                <a:solidFill>
                  <a:srgbClr val="FFFFFF"/>
                </a:solidFill>
                <a:latin typeface="Graphik Regular" panose="020B0503030202060203" pitchFamily="34" charset="0"/>
              </a:rPr>
              <a:t>Thank you!</a:t>
            </a:r>
          </a:p>
        </p:txBody>
      </p:sp>
      <p:grpSp>
        <p:nvGrpSpPr>
          <p:cNvPr id="8" name="Group 8"/>
          <p:cNvGrpSpPr/>
          <p:nvPr/>
        </p:nvGrpSpPr>
        <p:grpSpPr>
          <a:xfrm>
            <a:off x="517113" y="-1140306"/>
            <a:ext cx="17253775" cy="2017079"/>
            <a:chOff x="0" y="0"/>
            <a:chExt cx="23005033" cy="2689439"/>
          </a:xfrm>
        </p:grpSpPr>
        <p:pic>
          <p:nvPicPr>
            <p:cNvPr id="9" name="Picture 9"/>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16760969" y="0"/>
              <a:ext cx="2891870" cy="2689439"/>
            </a:xfrm>
            <a:prstGeom prst="rect">
              <a:avLst/>
            </a:prstGeom>
          </p:spPr>
        </p:pic>
        <p:pic>
          <p:nvPicPr>
            <p:cNvPr id="10" name="Picture 10"/>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13408776" y="0"/>
              <a:ext cx="2891870" cy="2689439"/>
            </a:xfrm>
            <a:prstGeom prst="rect">
              <a:avLst/>
            </a:prstGeom>
          </p:spPr>
        </p:pic>
        <p:pic>
          <p:nvPicPr>
            <p:cNvPr id="11" name="Picture 11"/>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10056582" y="0"/>
              <a:ext cx="2891870" cy="2689439"/>
            </a:xfrm>
            <a:prstGeom prst="rect">
              <a:avLst/>
            </a:prstGeom>
          </p:spPr>
        </p:pic>
        <p:pic>
          <p:nvPicPr>
            <p:cNvPr id="12" name="Picture 12"/>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20113163" y="0"/>
              <a:ext cx="2891870" cy="2689439"/>
            </a:xfrm>
            <a:prstGeom prst="rect">
              <a:avLst/>
            </a:prstGeom>
          </p:spPr>
        </p:pic>
        <p:pic>
          <p:nvPicPr>
            <p:cNvPr id="13" name="Picture 13"/>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6704388" y="0"/>
              <a:ext cx="2891870" cy="2689439"/>
            </a:xfrm>
            <a:prstGeom prst="rect">
              <a:avLst/>
            </a:prstGeom>
          </p:spPr>
        </p:pic>
        <p:pic>
          <p:nvPicPr>
            <p:cNvPr id="14" name="Picture 14"/>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3352194" y="0"/>
              <a:ext cx="2891870" cy="2689439"/>
            </a:xfrm>
            <a:prstGeom prst="rect">
              <a:avLst/>
            </a:prstGeom>
          </p:spPr>
        </p:pic>
        <p:pic>
          <p:nvPicPr>
            <p:cNvPr id="15" name="Picture 15"/>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0" y="0"/>
              <a:ext cx="2891870" cy="2689439"/>
            </a:xfrm>
            <a:prstGeom prst="rect">
              <a:avLst/>
            </a:prstGeom>
          </p:spPr>
        </p:pic>
      </p:grpSp>
      <p:grpSp>
        <p:nvGrpSpPr>
          <p:cNvPr id="16" name="Group 16"/>
          <p:cNvGrpSpPr/>
          <p:nvPr/>
        </p:nvGrpSpPr>
        <p:grpSpPr>
          <a:xfrm>
            <a:off x="517113" y="9394369"/>
            <a:ext cx="17253775" cy="2017079"/>
            <a:chOff x="0" y="0"/>
            <a:chExt cx="23005033" cy="2689439"/>
          </a:xfrm>
        </p:grpSpPr>
        <p:pic>
          <p:nvPicPr>
            <p:cNvPr id="17" name="Picture 17"/>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16760969" y="0"/>
              <a:ext cx="2891870" cy="2689439"/>
            </a:xfrm>
            <a:prstGeom prst="rect">
              <a:avLst/>
            </a:prstGeom>
          </p:spPr>
        </p:pic>
        <p:pic>
          <p:nvPicPr>
            <p:cNvPr id="18" name="Picture 18"/>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13408776" y="0"/>
              <a:ext cx="2891870" cy="2689439"/>
            </a:xfrm>
            <a:prstGeom prst="rect">
              <a:avLst/>
            </a:prstGeom>
          </p:spPr>
        </p:pic>
        <p:pic>
          <p:nvPicPr>
            <p:cNvPr id="19" name="Picture 19"/>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10056582" y="0"/>
              <a:ext cx="2891870" cy="2689439"/>
            </a:xfrm>
            <a:prstGeom prst="rect">
              <a:avLst/>
            </a:prstGeom>
          </p:spPr>
        </p:pic>
        <p:pic>
          <p:nvPicPr>
            <p:cNvPr id="20" name="Picture 20"/>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20113163" y="0"/>
              <a:ext cx="2891870" cy="2689439"/>
            </a:xfrm>
            <a:prstGeom prst="rect">
              <a:avLst/>
            </a:prstGeom>
          </p:spPr>
        </p:pic>
        <p:pic>
          <p:nvPicPr>
            <p:cNvPr id="21" name="Picture 21"/>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6704388" y="0"/>
              <a:ext cx="2891870" cy="2689439"/>
            </a:xfrm>
            <a:prstGeom prst="rect">
              <a:avLst/>
            </a:prstGeom>
          </p:spPr>
        </p:pic>
        <p:pic>
          <p:nvPicPr>
            <p:cNvPr id="22" name="Picture 22"/>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3352194" y="0"/>
              <a:ext cx="2891870" cy="2689439"/>
            </a:xfrm>
            <a:prstGeom prst="rect">
              <a:avLst/>
            </a:prstGeom>
          </p:spPr>
        </p:pic>
        <p:pic>
          <p:nvPicPr>
            <p:cNvPr id="23" name="Picture 23"/>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0" y="0"/>
              <a:ext cx="2891870" cy="2689439"/>
            </a:xfrm>
            <a:prstGeom prst="rect">
              <a:avLst/>
            </a:prstGeom>
          </p:spPr>
        </p:pic>
      </p:gr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784046" y="166624"/>
            <a:ext cx="8673443" cy="3762839"/>
            <a:chOff x="0" y="0"/>
            <a:chExt cx="11564591" cy="5017118"/>
          </a:xfrm>
        </p:grpSpPr>
        <p:sp>
          <p:nvSpPr>
            <p:cNvPr id="3" name="TextBox 3"/>
            <p:cNvSpPr txBox="1"/>
            <p:nvPr/>
          </p:nvSpPr>
          <p:spPr>
            <a:xfrm>
              <a:off x="0" y="0"/>
              <a:ext cx="11564591" cy="1641474"/>
            </a:xfrm>
            <a:prstGeom prst="rect">
              <a:avLst/>
            </a:prstGeom>
          </p:spPr>
          <p:txBody>
            <a:bodyPr lIns="0" tIns="0" rIns="0" bIns="0" rtlCol="0" anchor="t">
              <a:spAutoFit/>
            </a:bodyPr>
            <a:lstStyle/>
            <a:p>
              <a:pPr>
                <a:lnSpc>
                  <a:spcPts val="9600"/>
                </a:lnSpc>
              </a:pPr>
              <a:r>
                <a:rPr lang="en-US" sz="8000" spc="-80" dirty="0">
                  <a:solidFill>
                    <a:srgbClr val="000000"/>
                  </a:solidFill>
                  <a:latin typeface="Graphik Regular" panose="020B0503030202060203" pitchFamily="34" charset="0"/>
                </a:rPr>
                <a:t>Today's agenda</a:t>
              </a:r>
            </a:p>
          </p:txBody>
        </p:sp>
        <p:sp>
          <p:nvSpPr>
            <p:cNvPr id="4" name="TextBox 4"/>
            <p:cNvSpPr txBox="1"/>
            <p:nvPr/>
          </p:nvSpPr>
          <p:spPr>
            <a:xfrm>
              <a:off x="0" y="2298167"/>
              <a:ext cx="11564591" cy="2718951"/>
            </a:xfrm>
            <a:prstGeom prst="rect">
              <a:avLst/>
            </a:prstGeom>
          </p:spPr>
          <p:txBody>
            <a:bodyPr lIns="0" tIns="0" rIns="0" bIns="0" rtlCol="0" anchor="t">
              <a:spAutoFit/>
            </a:bodyPr>
            <a:lstStyle/>
            <a:p>
              <a:pPr>
                <a:lnSpc>
                  <a:spcPts val="2660"/>
                </a:lnSpc>
              </a:pPr>
              <a:r>
                <a:rPr lang="en-US" sz="1900" spc="-19" dirty="0">
                  <a:solidFill>
                    <a:srgbClr val="000000"/>
                  </a:solidFill>
                  <a:latin typeface="Graphik Regular" panose="020B0503030202060203" pitchFamily="34" charset="0"/>
                </a:rPr>
                <a:t>Project recap</a:t>
              </a:r>
            </a:p>
            <a:p>
              <a:pPr>
                <a:lnSpc>
                  <a:spcPts val="2660"/>
                </a:lnSpc>
              </a:pPr>
              <a:r>
                <a:rPr lang="en-US" sz="1900" spc="-19" dirty="0">
                  <a:solidFill>
                    <a:srgbClr val="000000"/>
                  </a:solidFill>
                  <a:latin typeface="Graphik Regular" panose="020B0503030202060203" pitchFamily="34" charset="0"/>
                </a:rPr>
                <a:t>Problem</a:t>
              </a:r>
            </a:p>
            <a:p>
              <a:pPr>
                <a:lnSpc>
                  <a:spcPts val="2660"/>
                </a:lnSpc>
              </a:pPr>
              <a:r>
                <a:rPr lang="en-US" sz="1900" spc="-19" dirty="0">
                  <a:solidFill>
                    <a:srgbClr val="000000"/>
                  </a:solidFill>
                  <a:latin typeface="Graphik Regular" panose="020B0503030202060203" pitchFamily="34" charset="0"/>
                </a:rPr>
                <a:t>The Analytics team</a:t>
              </a:r>
            </a:p>
            <a:p>
              <a:pPr>
                <a:lnSpc>
                  <a:spcPts val="2660"/>
                </a:lnSpc>
              </a:pPr>
              <a:r>
                <a:rPr lang="en-US" sz="1900" spc="-19" dirty="0">
                  <a:solidFill>
                    <a:srgbClr val="000000"/>
                  </a:solidFill>
                  <a:latin typeface="Graphik Regular" panose="020B0503030202060203" pitchFamily="34" charset="0"/>
                </a:rPr>
                <a:t>Process</a:t>
              </a:r>
            </a:p>
            <a:p>
              <a:pPr>
                <a:lnSpc>
                  <a:spcPts val="2660"/>
                </a:lnSpc>
              </a:pPr>
              <a:r>
                <a:rPr lang="en-US" sz="1900" spc="-19" dirty="0">
                  <a:solidFill>
                    <a:srgbClr val="000000"/>
                  </a:solidFill>
                  <a:latin typeface="Graphik Regular" panose="020B0503030202060203" pitchFamily="34" charset="0"/>
                </a:rPr>
                <a:t>Insights</a:t>
              </a:r>
            </a:p>
            <a:p>
              <a:pPr>
                <a:lnSpc>
                  <a:spcPts val="2660"/>
                </a:lnSpc>
              </a:pPr>
              <a:r>
                <a:rPr lang="en-US" sz="1900" spc="-19" dirty="0">
                  <a:solidFill>
                    <a:srgbClr val="000000"/>
                  </a:solidFill>
                  <a:latin typeface="Graphik Regular" panose="020B0503030202060203" pitchFamily="34" charset="0"/>
                </a:rPr>
                <a:t>Summary</a:t>
              </a:r>
            </a:p>
          </p:txBody>
        </p:sp>
      </p:grpSp>
      <p:grpSp>
        <p:nvGrpSpPr>
          <p:cNvPr id="5" name="Group 5"/>
          <p:cNvGrpSpPr/>
          <p:nvPr/>
        </p:nvGrpSpPr>
        <p:grpSpPr>
          <a:xfrm>
            <a:off x="15307242" y="-1685151"/>
            <a:ext cx="3545508" cy="3370302"/>
            <a:chOff x="0" y="0"/>
            <a:chExt cx="4727344" cy="4493736"/>
          </a:xfrm>
        </p:grpSpPr>
        <p:grpSp>
          <p:nvGrpSpPr>
            <p:cNvPr id="6" name="Group 6"/>
            <p:cNvGrpSpPr>
              <a:grpSpLocks noChangeAspect="1"/>
            </p:cNvGrpSpPr>
            <p:nvPr/>
          </p:nvGrpSpPr>
          <p:grpSpPr>
            <a:xfrm>
              <a:off x="644072" y="410464"/>
              <a:ext cx="4083272" cy="4083272"/>
              <a:chOff x="0" y="0"/>
              <a:chExt cx="6350000" cy="6350000"/>
            </a:xfrm>
          </p:grpSpPr>
          <p:sp>
            <p:nvSpPr>
              <p:cNvPr id="7" name="Freeform 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8" name="Picture 8"/>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b="321"/>
            <a:stretch>
              <a:fillRect/>
            </a:stretch>
          </p:blipFill>
          <p:spPr>
            <a:xfrm>
              <a:off x="0" y="0"/>
              <a:ext cx="4083272" cy="4091977"/>
            </a:xfrm>
            <a:prstGeom prst="rect">
              <a:avLst/>
            </a:prstGeom>
          </p:spPr>
        </p:pic>
      </p:grpSp>
      <p:grpSp>
        <p:nvGrpSpPr>
          <p:cNvPr id="9" name="Group 9"/>
          <p:cNvGrpSpPr/>
          <p:nvPr/>
        </p:nvGrpSpPr>
        <p:grpSpPr>
          <a:xfrm>
            <a:off x="13610070" y="3458349"/>
            <a:ext cx="3545508" cy="3370302"/>
            <a:chOff x="0" y="0"/>
            <a:chExt cx="4727344" cy="4493736"/>
          </a:xfrm>
        </p:grpSpPr>
        <p:grpSp>
          <p:nvGrpSpPr>
            <p:cNvPr id="10" name="Group 10"/>
            <p:cNvGrpSpPr>
              <a:grpSpLocks noChangeAspect="1"/>
            </p:cNvGrpSpPr>
            <p:nvPr/>
          </p:nvGrpSpPr>
          <p:grpSpPr>
            <a:xfrm>
              <a:off x="644072" y="410464"/>
              <a:ext cx="4083272" cy="4083272"/>
              <a:chOff x="0" y="0"/>
              <a:chExt cx="6350000" cy="6350000"/>
            </a:xfrm>
          </p:grpSpPr>
          <p:sp>
            <p:nvSpPr>
              <p:cNvPr id="11" name="Freeform 11"/>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2" name="Picture 12"/>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b="321"/>
            <a:stretch>
              <a:fillRect/>
            </a:stretch>
          </p:blipFill>
          <p:spPr>
            <a:xfrm>
              <a:off x="0" y="0"/>
              <a:ext cx="4083272" cy="4091977"/>
            </a:xfrm>
            <a:prstGeom prst="rect">
              <a:avLst/>
            </a:prstGeom>
          </p:spPr>
        </p:pic>
      </p:grpSp>
      <p:grpSp>
        <p:nvGrpSpPr>
          <p:cNvPr id="13" name="Group 13"/>
          <p:cNvGrpSpPr/>
          <p:nvPr/>
        </p:nvGrpSpPr>
        <p:grpSpPr>
          <a:xfrm>
            <a:off x="11912898" y="8601849"/>
            <a:ext cx="3545508" cy="3370302"/>
            <a:chOff x="0" y="0"/>
            <a:chExt cx="4727344" cy="4493736"/>
          </a:xfrm>
        </p:grpSpPr>
        <p:grpSp>
          <p:nvGrpSpPr>
            <p:cNvPr id="14" name="Group 14"/>
            <p:cNvGrpSpPr>
              <a:grpSpLocks noChangeAspect="1"/>
            </p:cNvGrpSpPr>
            <p:nvPr/>
          </p:nvGrpSpPr>
          <p:grpSpPr>
            <a:xfrm>
              <a:off x="644072" y="410464"/>
              <a:ext cx="4083272" cy="4083272"/>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6" name="Picture 16"/>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b="321"/>
            <a:stretch>
              <a:fillRect/>
            </a:stretch>
          </p:blipFill>
          <p:spPr>
            <a:xfrm>
              <a:off x="0" y="0"/>
              <a:ext cx="4083272" cy="4091977"/>
            </a:xfrm>
            <a:prstGeom prst="rect">
              <a:avLst/>
            </a:prstGeom>
          </p:spPr>
        </p:pic>
      </p:grpSp>
      <p:grpSp>
        <p:nvGrpSpPr>
          <p:cNvPr id="17" name="Group 17"/>
          <p:cNvGrpSpPr/>
          <p:nvPr/>
        </p:nvGrpSpPr>
        <p:grpSpPr>
          <a:xfrm>
            <a:off x="-927557" y="406153"/>
            <a:ext cx="2253799" cy="9474693"/>
            <a:chOff x="0" y="0"/>
            <a:chExt cx="3005065" cy="12632924"/>
          </a:xfrm>
        </p:grpSpPr>
        <p:pic>
          <p:nvPicPr>
            <p:cNvPr id="18" name="Picture 18"/>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0" y="0"/>
              <a:ext cx="3005065" cy="2794710"/>
            </a:xfrm>
            <a:prstGeom prst="rect">
              <a:avLst/>
            </a:prstGeom>
          </p:spPr>
        </p:pic>
        <p:pic>
          <p:nvPicPr>
            <p:cNvPr id="19" name="Picture 19"/>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0" y="3279405"/>
              <a:ext cx="3005065" cy="2794710"/>
            </a:xfrm>
            <a:prstGeom prst="rect">
              <a:avLst/>
            </a:prstGeom>
          </p:spPr>
        </p:pic>
        <p:pic>
          <p:nvPicPr>
            <p:cNvPr id="20" name="Picture 20"/>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0" y="6558809"/>
              <a:ext cx="3005065" cy="2794710"/>
            </a:xfrm>
            <a:prstGeom prst="rect">
              <a:avLst/>
            </a:prstGeom>
          </p:spPr>
        </p:pic>
        <p:pic>
          <p:nvPicPr>
            <p:cNvPr id="21" name="Picture 21"/>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0" y="9838214"/>
              <a:ext cx="3005065" cy="2794710"/>
            </a:xfrm>
            <a:prstGeom prst="rect">
              <a:avLst/>
            </a:prstGeom>
          </p:spPr>
        </p:pic>
      </p:grpSp>
      <p:sp>
        <p:nvSpPr>
          <p:cNvPr id="22" name="Rounded Rectangle 21"/>
          <p:cNvSpPr/>
          <p:nvPr/>
        </p:nvSpPr>
        <p:spPr>
          <a:xfrm>
            <a:off x="2048961" y="1668529"/>
            <a:ext cx="9556055" cy="1437791"/>
          </a:xfrm>
          <a:prstGeom prst="roundRect">
            <a:avLst/>
          </a:prstGeom>
          <a:solidFill>
            <a:srgbClr val="A100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a:t>
            </a:r>
            <a:endParaRPr lang="en-US" dirty="0"/>
          </a:p>
        </p:txBody>
      </p:sp>
      <p:sp>
        <p:nvSpPr>
          <p:cNvPr id="23" name="Rounded Rectangle 22"/>
          <p:cNvSpPr/>
          <p:nvPr/>
        </p:nvSpPr>
        <p:spPr>
          <a:xfrm>
            <a:off x="1995918" y="3283657"/>
            <a:ext cx="9703098" cy="1524000"/>
          </a:xfrm>
          <a:prstGeom prst="roundRect">
            <a:avLst/>
          </a:prstGeom>
          <a:solidFill>
            <a:srgbClr val="A100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ounded Rectangle 23"/>
          <p:cNvSpPr/>
          <p:nvPr/>
        </p:nvSpPr>
        <p:spPr>
          <a:xfrm>
            <a:off x="1970948" y="5021141"/>
            <a:ext cx="9703098" cy="1524000"/>
          </a:xfrm>
          <a:prstGeom prst="roundRect">
            <a:avLst/>
          </a:prstGeom>
          <a:solidFill>
            <a:srgbClr val="A100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ounded Rectangle 24"/>
          <p:cNvSpPr/>
          <p:nvPr/>
        </p:nvSpPr>
        <p:spPr>
          <a:xfrm>
            <a:off x="5857148" y="1603027"/>
            <a:ext cx="5816898" cy="1469772"/>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T</a:t>
            </a:r>
            <a:r>
              <a:rPr lang="en-US" dirty="0" err="1">
                <a:solidFill>
                  <a:schemeClr val="tx1"/>
                </a:solidFill>
              </a:rPr>
              <a:t>T</a:t>
            </a:r>
            <a:r>
              <a:rPr lang="en-US" dirty="0" err="1" smtClean="0">
                <a:solidFill>
                  <a:schemeClr val="tx1"/>
                </a:solidFill>
              </a:rPr>
              <a:t>o</a:t>
            </a:r>
            <a:r>
              <a:rPr lang="en-US" dirty="0" smtClean="0">
                <a:solidFill>
                  <a:schemeClr val="tx1"/>
                </a:solidFill>
              </a:rPr>
              <a:t> provide the high level overview to the business problem we’re tackling and the practice requirements, we will provide a summary of the entire project</a:t>
            </a:r>
            <a:endParaRPr lang="en-US" dirty="0"/>
          </a:p>
        </p:txBody>
      </p:sp>
      <p:sp>
        <p:nvSpPr>
          <p:cNvPr id="26" name="Rounded Rectangle 25"/>
          <p:cNvSpPr/>
          <p:nvPr/>
        </p:nvSpPr>
        <p:spPr>
          <a:xfrm>
            <a:off x="5882118" y="3301600"/>
            <a:ext cx="5816898" cy="1488114"/>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W</a:t>
            </a:r>
            <a:r>
              <a:rPr lang="en-US" dirty="0" err="1">
                <a:solidFill>
                  <a:schemeClr val="tx1"/>
                </a:solidFill>
              </a:rPr>
              <a:t>W</a:t>
            </a:r>
            <a:r>
              <a:rPr lang="en-US" dirty="0" err="1" smtClean="0">
                <a:solidFill>
                  <a:schemeClr val="tx1"/>
                </a:solidFill>
              </a:rPr>
              <a:t>e</a:t>
            </a:r>
            <a:r>
              <a:rPr lang="en-US" dirty="0" smtClean="0">
                <a:solidFill>
                  <a:schemeClr val="tx1"/>
                </a:solidFill>
              </a:rPr>
              <a:t> will get into a particular issue that the Data Analytics team has been concentrating on and provide some context for why this in such a significant issue</a:t>
            </a:r>
            <a:endParaRPr lang="en-US" dirty="0"/>
          </a:p>
        </p:txBody>
      </p:sp>
      <p:sp>
        <p:nvSpPr>
          <p:cNvPr id="27" name="Rounded Rectangle 26"/>
          <p:cNvSpPr/>
          <p:nvPr/>
        </p:nvSpPr>
        <p:spPr>
          <a:xfrm>
            <a:off x="5882118" y="4957685"/>
            <a:ext cx="5816898" cy="1569647"/>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I’ll start Outlining the issue and then discuss the Team that is in charge of handling this assignment on our end</a:t>
            </a:r>
            <a:endParaRPr lang="en-US" dirty="0">
              <a:solidFill>
                <a:schemeClr val="tx1"/>
              </a:solidFill>
            </a:endParaRPr>
          </a:p>
        </p:txBody>
      </p:sp>
      <p:sp>
        <p:nvSpPr>
          <p:cNvPr id="28" name="Rounded Rectangle 27"/>
          <p:cNvSpPr/>
          <p:nvPr/>
        </p:nvSpPr>
        <p:spPr>
          <a:xfrm>
            <a:off x="1995918" y="6718025"/>
            <a:ext cx="9703098" cy="1524000"/>
          </a:xfrm>
          <a:prstGeom prst="roundRect">
            <a:avLst/>
          </a:prstGeom>
          <a:solidFill>
            <a:srgbClr val="A100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ounded Rectangle 28"/>
          <p:cNvSpPr/>
          <p:nvPr/>
        </p:nvSpPr>
        <p:spPr>
          <a:xfrm>
            <a:off x="5857148" y="6739177"/>
            <a:ext cx="5841868" cy="1502848"/>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After that ,I'll go into the generator steps we look to do this assignment so you can fully understand how we approach tasks of this nature</a:t>
            </a:r>
            <a:endParaRPr lang="en-US" dirty="0">
              <a:solidFill>
                <a:schemeClr val="tx1"/>
              </a:solidFill>
            </a:endParaRPr>
          </a:p>
        </p:txBody>
      </p:sp>
      <p:sp>
        <p:nvSpPr>
          <p:cNvPr id="30" name="Rounded Rectangle 29"/>
          <p:cNvSpPr/>
          <p:nvPr/>
        </p:nvSpPr>
        <p:spPr>
          <a:xfrm>
            <a:off x="1966889" y="8414909"/>
            <a:ext cx="9703098" cy="1524000"/>
          </a:xfrm>
          <a:prstGeom prst="roundRect">
            <a:avLst/>
          </a:prstGeom>
          <a:solidFill>
            <a:srgbClr val="A100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ounded Rectangle 30"/>
          <p:cNvSpPr/>
          <p:nvPr/>
        </p:nvSpPr>
        <p:spPr>
          <a:xfrm>
            <a:off x="5875290" y="8414909"/>
            <a:ext cx="5802763" cy="1502848"/>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Lastly ,’ will review at significant trending and offer them as a collection  of understanding and  Illustration form our</a:t>
            </a:r>
            <a:endParaRPr lang="en-US" dirty="0">
              <a:solidFill>
                <a:schemeClr val="tx1"/>
              </a:solidFill>
            </a:endParaRPr>
          </a:p>
        </p:txBody>
      </p:sp>
      <p:sp>
        <p:nvSpPr>
          <p:cNvPr id="32" name="TextBox 31"/>
          <p:cNvSpPr txBox="1"/>
          <p:nvPr/>
        </p:nvSpPr>
        <p:spPr>
          <a:xfrm>
            <a:off x="2514600" y="1890249"/>
            <a:ext cx="2438400" cy="523220"/>
          </a:xfrm>
          <a:prstGeom prst="rect">
            <a:avLst/>
          </a:prstGeom>
          <a:noFill/>
        </p:spPr>
        <p:txBody>
          <a:bodyPr wrap="square" rtlCol="0">
            <a:spAutoFit/>
          </a:bodyPr>
          <a:lstStyle/>
          <a:p>
            <a:r>
              <a:rPr lang="en-US" sz="2800" b="1" dirty="0" smtClean="0">
                <a:solidFill>
                  <a:schemeClr val="bg1"/>
                </a:solidFill>
              </a:rPr>
              <a:t>Project Recap</a:t>
            </a:r>
            <a:endParaRPr lang="en-US" sz="2800" b="1" dirty="0">
              <a:solidFill>
                <a:schemeClr val="bg1"/>
              </a:solidFill>
            </a:endParaRPr>
          </a:p>
        </p:txBody>
      </p:sp>
      <p:sp>
        <p:nvSpPr>
          <p:cNvPr id="33" name="TextBox 32"/>
          <p:cNvSpPr txBox="1"/>
          <p:nvPr/>
        </p:nvSpPr>
        <p:spPr>
          <a:xfrm>
            <a:off x="2709337" y="3855064"/>
            <a:ext cx="2438400" cy="523220"/>
          </a:xfrm>
          <a:prstGeom prst="rect">
            <a:avLst/>
          </a:prstGeom>
          <a:noFill/>
        </p:spPr>
        <p:txBody>
          <a:bodyPr wrap="square" rtlCol="0">
            <a:spAutoFit/>
          </a:bodyPr>
          <a:lstStyle/>
          <a:p>
            <a:r>
              <a:rPr lang="en-US" sz="2800" b="1" dirty="0" smtClean="0">
                <a:solidFill>
                  <a:schemeClr val="bg1"/>
                </a:solidFill>
              </a:rPr>
              <a:t>Problem </a:t>
            </a:r>
            <a:endParaRPr lang="en-US" sz="2800" b="1" dirty="0">
              <a:solidFill>
                <a:schemeClr val="bg1"/>
              </a:solidFill>
            </a:endParaRPr>
          </a:p>
        </p:txBody>
      </p:sp>
      <p:sp>
        <p:nvSpPr>
          <p:cNvPr id="34" name="TextBox 33"/>
          <p:cNvSpPr txBox="1"/>
          <p:nvPr/>
        </p:nvSpPr>
        <p:spPr>
          <a:xfrm>
            <a:off x="2674676" y="5360641"/>
            <a:ext cx="2438400" cy="954107"/>
          </a:xfrm>
          <a:prstGeom prst="rect">
            <a:avLst/>
          </a:prstGeom>
          <a:noFill/>
        </p:spPr>
        <p:txBody>
          <a:bodyPr wrap="square" rtlCol="0">
            <a:spAutoFit/>
          </a:bodyPr>
          <a:lstStyle/>
          <a:p>
            <a:r>
              <a:rPr lang="en-US" sz="2800" b="1" dirty="0" smtClean="0">
                <a:solidFill>
                  <a:schemeClr val="bg1"/>
                </a:solidFill>
              </a:rPr>
              <a:t>The Team Analytics</a:t>
            </a:r>
            <a:endParaRPr lang="en-US" sz="2800" b="1" dirty="0">
              <a:solidFill>
                <a:schemeClr val="bg1"/>
              </a:solidFill>
            </a:endParaRPr>
          </a:p>
        </p:txBody>
      </p:sp>
      <p:sp>
        <p:nvSpPr>
          <p:cNvPr id="35" name="TextBox 34"/>
          <p:cNvSpPr txBox="1"/>
          <p:nvPr/>
        </p:nvSpPr>
        <p:spPr>
          <a:xfrm>
            <a:off x="2741994" y="8699855"/>
            <a:ext cx="3040367" cy="954107"/>
          </a:xfrm>
          <a:prstGeom prst="rect">
            <a:avLst/>
          </a:prstGeom>
          <a:noFill/>
        </p:spPr>
        <p:txBody>
          <a:bodyPr wrap="square" rtlCol="0">
            <a:spAutoFit/>
          </a:bodyPr>
          <a:lstStyle/>
          <a:p>
            <a:r>
              <a:rPr lang="en-US" sz="2800" b="1" dirty="0" smtClean="0">
                <a:solidFill>
                  <a:schemeClr val="bg1"/>
                </a:solidFill>
              </a:rPr>
              <a:t>Insights and Summary</a:t>
            </a:r>
            <a:endParaRPr lang="en-US" sz="2800" b="1" dirty="0">
              <a:solidFill>
                <a:schemeClr val="bg1"/>
              </a:solidFill>
            </a:endParaRPr>
          </a:p>
        </p:txBody>
      </p:sp>
      <p:sp>
        <p:nvSpPr>
          <p:cNvPr id="36" name="TextBox 35"/>
          <p:cNvSpPr txBox="1"/>
          <p:nvPr/>
        </p:nvSpPr>
        <p:spPr>
          <a:xfrm>
            <a:off x="2995113" y="7109205"/>
            <a:ext cx="2438400" cy="523220"/>
          </a:xfrm>
          <a:prstGeom prst="rect">
            <a:avLst/>
          </a:prstGeom>
          <a:noFill/>
        </p:spPr>
        <p:txBody>
          <a:bodyPr wrap="square" rtlCol="0">
            <a:spAutoFit/>
          </a:bodyPr>
          <a:lstStyle/>
          <a:p>
            <a:r>
              <a:rPr lang="en-US" sz="2800" b="1" dirty="0" smtClean="0">
                <a:solidFill>
                  <a:schemeClr val="bg1"/>
                </a:solidFill>
              </a:rPr>
              <a:t>Process</a:t>
            </a:r>
            <a:endParaRPr lang="en-US" sz="2800" b="1" dirty="0">
              <a:solidFill>
                <a:schemeClr val="bg1"/>
              </a:solidFill>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grpSp>
        <p:nvGrpSpPr>
          <p:cNvPr id="2" name="Group 2"/>
          <p:cNvGrpSpPr/>
          <p:nvPr/>
        </p:nvGrpSpPr>
        <p:grpSpPr>
          <a:xfrm>
            <a:off x="0" y="266700"/>
            <a:ext cx="17253775" cy="9117799"/>
            <a:chOff x="0" y="0"/>
            <a:chExt cx="23005033" cy="12157065"/>
          </a:xfrm>
        </p:grpSpPr>
        <p:pic>
          <p:nvPicPr>
            <p:cNvPr id="3" name="Picture 3"/>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6760969" y="3155875"/>
              <a:ext cx="2891870" cy="2689439"/>
            </a:xfrm>
            <a:prstGeom prst="rect">
              <a:avLst/>
            </a:prstGeom>
          </p:spPr>
        </p:pic>
        <p:pic>
          <p:nvPicPr>
            <p:cNvPr id="5" name="Picture 5"/>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6760969" y="6311751"/>
              <a:ext cx="2891870" cy="2689439"/>
            </a:xfrm>
            <a:prstGeom prst="rect">
              <a:avLst/>
            </a:prstGeom>
          </p:spPr>
        </p:pic>
        <p:pic>
          <p:nvPicPr>
            <p:cNvPr id="6" name="Picture 6"/>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6760969" y="9467626"/>
              <a:ext cx="2891870" cy="2689439"/>
            </a:xfrm>
            <a:prstGeom prst="rect">
              <a:avLst/>
            </a:prstGeom>
          </p:spPr>
        </p:pic>
        <p:pic>
          <p:nvPicPr>
            <p:cNvPr id="7" name="Picture 7"/>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3408776" y="0"/>
              <a:ext cx="2891870" cy="2689439"/>
            </a:xfrm>
            <a:prstGeom prst="rect">
              <a:avLst/>
            </a:prstGeom>
          </p:spPr>
        </p:pic>
        <p:pic>
          <p:nvPicPr>
            <p:cNvPr id="8" name="Picture 8"/>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3408776" y="3155875"/>
              <a:ext cx="2891870" cy="2689439"/>
            </a:xfrm>
            <a:prstGeom prst="rect">
              <a:avLst/>
            </a:prstGeom>
          </p:spPr>
        </p:pic>
        <p:pic>
          <p:nvPicPr>
            <p:cNvPr id="9" name="Picture 9"/>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3408776" y="6311751"/>
              <a:ext cx="2891870" cy="2689439"/>
            </a:xfrm>
            <a:prstGeom prst="rect">
              <a:avLst/>
            </a:prstGeom>
          </p:spPr>
        </p:pic>
        <p:pic>
          <p:nvPicPr>
            <p:cNvPr id="10" name="Picture 10"/>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3408776" y="9467626"/>
              <a:ext cx="2891870" cy="2689439"/>
            </a:xfrm>
            <a:prstGeom prst="rect">
              <a:avLst/>
            </a:prstGeom>
          </p:spPr>
        </p:pic>
        <p:pic>
          <p:nvPicPr>
            <p:cNvPr id="11" name="Picture 11"/>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0056582" y="0"/>
              <a:ext cx="2891870" cy="2689439"/>
            </a:xfrm>
            <a:prstGeom prst="rect">
              <a:avLst/>
            </a:prstGeom>
          </p:spPr>
        </p:pic>
        <p:pic>
          <p:nvPicPr>
            <p:cNvPr id="12" name="Picture 12"/>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0056582" y="3155875"/>
              <a:ext cx="2891870" cy="2689439"/>
            </a:xfrm>
            <a:prstGeom prst="rect">
              <a:avLst/>
            </a:prstGeom>
          </p:spPr>
        </p:pic>
        <p:pic>
          <p:nvPicPr>
            <p:cNvPr id="13" name="Picture 13"/>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0056582" y="6311751"/>
              <a:ext cx="2891870" cy="2689439"/>
            </a:xfrm>
            <a:prstGeom prst="rect">
              <a:avLst/>
            </a:prstGeom>
          </p:spPr>
        </p:pic>
        <p:pic>
          <p:nvPicPr>
            <p:cNvPr id="14" name="Picture 14"/>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0056582" y="9467626"/>
              <a:ext cx="2891870" cy="2689439"/>
            </a:xfrm>
            <a:prstGeom prst="rect">
              <a:avLst/>
            </a:prstGeom>
          </p:spPr>
        </p:pic>
        <p:pic>
          <p:nvPicPr>
            <p:cNvPr id="15" name="Picture 15"/>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20113163" y="0"/>
              <a:ext cx="2891870" cy="2689439"/>
            </a:xfrm>
            <a:prstGeom prst="rect">
              <a:avLst/>
            </a:prstGeom>
          </p:spPr>
        </p:pic>
        <p:pic>
          <p:nvPicPr>
            <p:cNvPr id="16" name="Picture 16"/>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20113163" y="3155875"/>
              <a:ext cx="2891870" cy="2689439"/>
            </a:xfrm>
            <a:prstGeom prst="rect">
              <a:avLst/>
            </a:prstGeom>
          </p:spPr>
        </p:pic>
        <p:pic>
          <p:nvPicPr>
            <p:cNvPr id="17" name="Picture 17"/>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20113163" y="6311751"/>
              <a:ext cx="2891870" cy="2689439"/>
            </a:xfrm>
            <a:prstGeom prst="rect">
              <a:avLst/>
            </a:prstGeom>
          </p:spPr>
        </p:pic>
        <p:pic>
          <p:nvPicPr>
            <p:cNvPr id="18" name="Picture 18"/>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20113163" y="9467626"/>
              <a:ext cx="2891870" cy="2689439"/>
            </a:xfrm>
            <a:prstGeom prst="rect">
              <a:avLst/>
            </a:prstGeom>
          </p:spPr>
        </p:pic>
        <p:pic>
          <p:nvPicPr>
            <p:cNvPr id="19" name="Picture 19"/>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6704388" y="3155875"/>
              <a:ext cx="2891870" cy="2689439"/>
            </a:xfrm>
            <a:prstGeom prst="rect">
              <a:avLst/>
            </a:prstGeom>
          </p:spPr>
        </p:pic>
        <p:pic>
          <p:nvPicPr>
            <p:cNvPr id="21" name="Picture 21"/>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6704388" y="6311751"/>
              <a:ext cx="2891870" cy="2689439"/>
            </a:xfrm>
            <a:prstGeom prst="rect">
              <a:avLst/>
            </a:prstGeom>
          </p:spPr>
        </p:pic>
        <p:pic>
          <p:nvPicPr>
            <p:cNvPr id="22" name="Picture 22"/>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6704388" y="9467626"/>
              <a:ext cx="2891870" cy="2689439"/>
            </a:xfrm>
            <a:prstGeom prst="rect">
              <a:avLst/>
            </a:prstGeom>
          </p:spPr>
        </p:pic>
        <p:pic>
          <p:nvPicPr>
            <p:cNvPr id="23" name="Picture 23"/>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3352194" y="0"/>
              <a:ext cx="2891870" cy="2689439"/>
            </a:xfrm>
            <a:prstGeom prst="rect">
              <a:avLst/>
            </a:prstGeom>
          </p:spPr>
        </p:pic>
        <p:pic>
          <p:nvPicPr>
            <p:cNvPr id="24" name="Picture 24"/>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3352194" y="3155875"/>
              <a:ext cx="2891870" cy="2689439"/>
            </a:xfrm>
            <a:prstGeom prst="rect">
              <a:avLst/>
            </a:prstGeom>
          </p:spPr>
        </p:pic>
        <p:pic>
          <p:nvPicPr>
            <p:cNvPr id="25" name="Picture 25"/>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3352194" y="6311751"/>
              <a:ext cx="2891870" cy="2689439"/>
            </a:xfrm>
            <a:prstGeom prst="rect">
              <a:avLst/>
            </a:prstGeom>
          </p:spPr>
        </p:pic>
        <p:pic>
          <p:nvPicPr>
            <p:cNvPr id="26" name="Picture 26"/>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3352194" y="9467626"/>
              <a:ext cx="2891870" cy="2689439"/>
            </a:xfrm>
            <a:prstGeom prst="rect">
              <a:avLst/>
            </a:prstGeom>
          </p:spPr>
        </p:pic>
        <p:pic>
          <p:nvPicPr>
            <p:cNvPr id="27" name="Picture 27"/>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0"/>
              <a:ext cx="2891870" cy="2689439"/>
            </a:xfrm>
            <a:prstGeom prst="rect">
              <a:avLst/>
            </a:prstGeom>
          </p:spPr>
        </p:pic>
        <p:pic>
          <p:nvPicPr>
            <p:cNvPr id="28" name="Picture 28"/>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3155875"/>
              <a:ext cx="2891870" cy="2689439"/>
            </a:xfrm>
            <a:prstGeom prst="rect">
              <a:avLst/>
            </a:prstGeom>
          </p:spPr>
        </p:pic>
        <p:pic>
          <p:nvPicPr>
            <p:cNvPr id="29" name="Picture 29"/>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6311751"/>
              <a:ext cx="2891870" cy="2689439"/>
            </a:xfrm>
            <a:prstGeom prst="rect">
              <a:avLst/>
            </a:prstGeom>
          </p:spPr>
        </p:pic>
        <p:pic>
          <p:nvPicPr>
            <p:cNvPr id="30" name="Picture 30"/>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9467626"/>
              <a:ext cx="2891870" cy="2689439"/>
            </a:xfrm>
            <a:prstGeom prst="rect">
              <a:avLst/>
            </a:prstGeom>
          </p:spPr>
        </p:pic>
      </p:grpSp>
      <p:sp>
        <p:nvSpPr>
          <p:cNvPr id="31" name="AutoShape 31"/>
          <p:cNvSpPr/>
          <p:nvPr/>
        </p:nvSpPr>
        <p:spPr>
          <a:xfrm>
            <a:off x="2432109" y="1862597"/>
            <a:ext cx="14558462" cy="6275832"/>
          </a:xfrm>
          <a:prstGeom prst="rect">
            <a:avLst/>
          </a:prstGeom>
          <a:solidFill>
            <a:schemeClr val="bg1"/>
          </a:solidFill>
        </p:spPr>
        <p:txBody>
          <a:bodyPr/>
          <a:lstStyle/>
          <a:p>
            <a:pPr algn="ctr"/>
            <a:r>
              <a:rPr lang="en-US" sz="3600" dirty="0" smtClean="0"/>
              <a:t>   Social Buzz is a fast growing Technology unicorn that need</a:t>
            </a:r>
          </a:p>
          <a:p>
            <a:pPr algn="ctr"/>
            <a:r>
              <a:rPr lang="en-US" sz="3600" dirty="0" smtClean="0"/>
              <a:t>                   to adapt quickly  to it’s global scale .Accenture begun  month POC focusing on these tasks:</a:t>
            </a:r>
          </a:p>
          <a:p>
            <a:pPr algn="ctr"/>
            <a:endParaRPr lang="en-US" sz="3600" dirty="0" smtClean="0"/>
          </a:p>
          <a:p>
            <a:pPr marL="3486150" lvl="7" indent="-285750">
              <a:buFont typeface="Arial" panose="020B0604020202020204" pitchFamily="34" charset="0"/>
              <a:buChar char="•"/>
            </a:pPr>
            <a:r>
              <a:rPr lang="en-US" sz="3600" dirty="0" smtClean="0"/>
              <a:t>An audit of social Buzz’s big data practice</a:t>
            </a:r>
          </a:p>
          <a:p>
            <a:pPr marL="3486150" lvl="7" indent="-285750">
              <a:buFont typeface="Arial" panose="020B0604020202020204" pitchFamily="34" charset="0"/>
              <a:buChar char="•"/>
            </a:pPr>
            <a:r>
              <a:rPr lang="en-US" sz="3600" dirty="0" smtClean="0"/>
              <a:t>Recommendation of successful IPO</a:t>
            </a:r>
          </a:p>
          <a:p>
            <a:pPr marL="3486150" lvl="7" indent="-285750">
              <a:buFont typeface="Arial" panose="020B0604020202020204" pitchFamily="34" charset="0"/>
              <a:buChar char="•"/>
            </a:pPr>
            <a:r>
              <a:rPr lang="en-US" sz="3600" dirty="0" smtClean="0"/>
              <a:t>Analysis to Analysis to find Social Buzz’s top 5 most Popular Categories of content</a:t>
            </a:r>
          </a:p>
          <a:p>
            <a:endParaRPr lang="en-US" sz="3600" dirty="0"/>
          </a:p>
        </p:txBody>
      </p:sp>
      <p:pic>
        <p:nvPicPr>
          <p:cNvPr id="32" name="Picture 32"/>
          <p:cNvPicPr>
            <a:picLocks noChangeAspect="1"/>
          </p:cNvPicPr>
          <p:nvPr/>
        </p:nvPicPr>
        <p:blipFill>
          <a:blip r:embed="rId5">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b="321"/>
          <a:stretch>
            <a:fillRect/>
          </a:stretch>
        </p:blipFill>
        <p:spPr>
          <a:xfrm rot="10799999">
            <a:off x="273669" y="2366009"/>
            <a:ext cx="5257798" cy="5269008"/>
          </a:xfrm>
          <a:prstGeom prst="rect">
            <a:avLst/>
          </a:prstGeom>
        </p:spPr>
      </p:pic>
      <p:sp>
        <p:nvSpPr>
          <p:cNvPr id="33" name="TextBox 33"/>
          <p:cNvSpPr txBox="1"/>
          <p:nvPr/>
        </p:nvSpPr>
        <p:spPr>
          <a:xfrm>
            <a:off x="638781" y="4028057"/>
            <a:ext cx="4481973" cy="2462213"/>
          </a:xfrm>
          <a:prstGeom prst="rect">
            <a:avLst/>
          </a:prstGeom>
        </p:spPr>
        <p:txBody>
          <a:bodyPr lIns="0" tIns="0" rIns="0" bIns="0" rtlCol="0" anchor="t">
            <a:spAutoFit/>
          </a:bodyPr>
          <a:lstStyle/>
          <a:p>
            <a:pPr algn="ctr">
              <a:lnSpc>
                <a:spcPts val="9600"/>
              </a:lnSpc>
            </a:pPr>
            <a:r>
              <a:rPr lang="en-US" sz="8000" spc="-80" dirty="0">
                <a:solidFill>
                  <a:srgbClr val="FFFFFF"/>
                </a:solidFill>
                <a:latin typeface="Graphik Regular" panose="020B0503030202060203" pitchFamily="34" charset="0"/>
              </a:rPr>
              <a:t>Project Recap</a:t>
            </a: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144000" y="8195696"/>
            <a:ext cx="3545508" cy="3370302"/>
            <a:chOff x="0" y="0"/>
            <a:chExt cx="4727344" cy="4493736"/>
          </a:xfrm>
        </p:grpSpPr>
        <p:grpSp>
          <p:nvGrpSpPr>
            <p:cNvPr id="3" name="Group 3"/>
            <p:cNvGrpSpPr>
              <a:grpSpLocks noChangeAspect="1"/>
            </p:cNvGrpSpPr>
            <p:nvPr/>
          </p:nvGrpSpPr>
          <p:grpSpPr>
            <a:xfrm>
              <a:off x="644072" y="410464"/>
              <a:ext cx="4083272" cy="4083272"/>
              <a:chOff x="0" y="0"/>
              <a:chExt cx="6350000" cy="6350000"/>
            </a:xfrm>
          </p:grpSpPr>
          <p:sp>
            <p:nvSpPr>
              <p:cNvPr id="4" name="Freeform 4"/>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5" name="Picture 5"/>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b="321"/>
            <a:stretch>
              <a:fillRect/>
            </a:stretch>
          </p:blipFill>
          <p:spPr>
            <a:xfrm>
              <a:off x="0" y="0"/>
              <a:ext cx="4083272" cy="4091977"/>
            </a:xfrm>
            <a:prstGeom prst="rect">
              <a:avLst/>
            </a:prstGeom>
          </p:spPr>
        </p:pic>
      </p:grpSp>
      <p:sp>
        <p:nvSpPr>
          <p:cNvPr id="6" name="AutoShape 6"/>
          <p:cNvSpPr/>
          <p:nvPr/>
        </p:nvSpPr>
        <p:spPr>
          <a:xfrm>
            <a:off x="566461" y="56635"/>
            <a:ext cx="9964482" cy="10287000"/>
          </a:xfrm>
          <a:prstGeom prst="rect">
            <a:avLst/>
          </a:prstGeom>
          <a:solidFill>
            <a:srgbClr val="A100FF"/>
          </a:solidFill>
          <a:ln>
            <a:solidFill>
              <a:srgbClr val="A100FF"/>
            </a:solidFill>
          </a:ln>
        </p:spPr>
        <p:txBody>
          <a:bodyPr/>
          <a:lstStyle/>
          <a:p>
            <a:endParaRPr lang="en-AU" dirty="0"/>
          </a:p>
        </p:txBody>
      </p:sp>
      <p:grpSp>
        <p:nvGrpSpPr>
          <p:cNvPr id="7" name="Group 7"/>
          <p:cNvGrpSpPr/>
          <p:nvPr/>
        </p:nvGrpSpPr>
        <p:grpSpPr>
          <a:xfrm>
            <a:off x="-146279" y="406153"/>
            <a:ext cx="2253799" cy="9474693"/>
            <a:chOff x="0" y="0"/>
            <a:chExt cx="3005065" cy="12632924"/>
          </a:xfrm>
        </p:grpSpPr>
        <p:pic>
          <p:nvPicPr>
            <p:cNvPr id="8" name="Picture 8"/>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0" y="0"/>
              <a:ext cx="3005065" cy="2794710"/>
            </a:xfrm>
            <a:prstGeom prst="rect">
              <a:avLst/>
            </a:prstGeom>
          </p:spPr>
        </p:pic>
        <p:pic>
          <p:nvPicPr>
            <p:cNvPr id="9" name="Picture 9"/>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0" y="3279405"/>
              <a:ext cx="3005065" cy="2794710"/>
            </a:xfrm>
            <a:prstGeom prst="rect">
              <a:avLst/>
            </a:prstGeom>
          </p:spPr>
        </p:pic>
        <p:pic>
          <p:nvPicPr>
            <p:cNvPr id="10" name="Picture 10"/>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0" y="6558809"/>
              <a:ext cx="3005065" cy="2794710"/>
            </a:xfrm>
            <a:prstGeom prst="rect">
              <a:avLst/>
            </a:prstGeom>
          </p:spPr>
        </p:pic>
        <p:pic>
          <p:nvPicPr>
            <p:cNvPr id="11" name="Picture 11"/>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0" y="9838214"/>
              <a:ext cx="3005065" cy="2794710"/>
            </a:xfrm>
            <a:prstGeom prst="rect">
              <a:avLst/>
            </a:prstGeom>
          </p:spPr>
        </p:pic>
      </p:grpSp>
      <p:grpSp>
        <p:nvGrpSpPr>
          <p:cNvPr id="12" name="Group 12"/>
          <p:cNvGrpSpPr/>
          <p:nvPr/>
        </p:nvGrpSpPr>
        <p:grpSpPr>
          <a:xfrm>
            <a:off x="1298688" y="1464558"/>
            <a:ext cx="3438614" cy="3297100"/>
            <a:chOff x="0" y="154662"/>
            <a:chExt cx="4584818" cy="4396135"/>
          </a:xfrm>
        </p:grpSpPr>
        <p:grpSp>
          <p:nvGrpSpPr>
            <p:cNvPr id="13" name="Group 13"/>
            <p:cNvGrpSpPr>
              <a:grpSpLocks noChangeAspect="1"/>
            </p:cNvGrpSpPr>
            <p:nvPr/>
          </p:nvGrpSpPr>
          <p:grpSpPr>
            <a:xfrm>
              <a:off x="0" y="656398"/>
              <a:ext cx="3894399" cy="3894399"/>
              <a:chOff x="0" y="0"/>
              <a:chExt cx="6350000" cy="6350000"/>
            </a:xfrm>
          </p:grpSpPr>
          <p:sp>
            <p:nvSpPr>
              <p:cNvPr id="14" name="Freeform 14"/>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963488"/>
              </a:solidFill>
            </p:spPr>
            <p:txBody>
              <a:bodyPr/>
              <a:lstStyle/>
              <a:p>
                <a:endParaRPr lang="en-AU" dirty="0"/>
              </a:p>
            </p:txBody>
          </p:sp>
        </p:grpSp>
        <p:pic>
          <p:nvPicPr>
            <p:cNvPr id="15" name="Picture 15"/>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 xmlns:asvg="http://schemas.microsoft.com/office/drawing/2016/SVG/main" r:embed="rId8"/>
                </a:ext>
              </a:extLst>
            </a:blip>
            <a:srcRect b="321"/>
            <a:stretch>
              <a:fillRect/>
            </a:stretch>
          </p:blipFill>
          <p:spPr>
            <a:xfrm rot="16484543">
              <a:off x="686267" y="150511"/>
              <a:ext cx="3894400" cy="3902702"/>
            </a:xfrm>
            <a:prstGeom prst="rect">
              <a:avLst/>
            </a:prstGeom>
          </p:spPr>
        </p:pic>
      </p:grpSp>
      <p:grpSp>
        <p:nvGrpSpPr>
          <p:cNvPr id="16" name="Group 16"/>
          <p:cNvGrpSpPr/>
          <p:nvPr/>
        </p:nvGrpSpPr>
        <p:grpSpPr>
          <a:xfrm>
            <a:off x="15986267" y="-1061348"/>
            <a:ext cx="3545508" cy="3370302"/>
            <a:chOff x="0" y="0"/>
            <a:chExt cx="4727344" cy="4493736"/>
          </a:xfrm>
        </p:grpSpPr>
        <p:grpSp>
          <p:nvGrpSpPr>
            <p:cNvPr id="17" name="Group 17"/>
            <p:cNvGrpSpPr>
              <a:grpSpLocks noChangeAspect="1"/>
            </p:cNvGrpSpPr>
            <p:nvPr/>
          </p:nvGrpSpPr>
          <p:grpSpPr>
            <a:xfrm>
              <a:off x="644072" y="410464"/>
              <a:ext cx="4083272" cy="4083272"/>
              <a:chOff x="0" y="0"/>
              <a:chExt cx="6350000" cy="6350000"/>
            </a:xfrm>
          </p:grpSpPr>
          <p:sp>
            <p:nvSpPr>
              <p:cNvPr id="18" name="Freeform 18"/>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9" name="Picture 19"/>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b="321"/>
            <a:stretch>
              <a:fillRect/>
            </a:stretch>
          </p:blipFill>
          <p:spPr>
            <a:xfrm>
              <a:off x="0" y="0"/>
              <a:ext cx="4083272" cy="4091977"/>
            </a:xfrm>
            <a:prstGeom prst="rect">
              <a:avLst/>
            </a:prstGeom>
          </p:spPr>
        </p:pic>
      </p:grpSp>
      <p:pic>
        <p:nvPicPr>
          <p:cNvPr id="20" name="Picture 20"/>
          <p:cNvPicPr>
            <a:picLocks noChangeAspect="1"/>
          </p:cNvPicPr>
          <p:nvPr/>
        </p:nvPicPr>
        <p:blipFill>
          <a:blip r:embed="rId9"/>
          <a:srcRect l="24693" r="24693"/>
          <a:stretch>
            <a:fillRect/>
          </a:stretch>
        </p:blipFill>
        <p:spPr>
          <a:xfrm>
            <a:off x="11007484" y="1028700"/>
            <a:ext cx="6251816" cy="8229600"/>
          </a:xfrm>
          <a:prstGeom prst="rect">
            <a:avLst/>
          </a:prstGeom>
        </p:spPr>
      </p:pic>
      <p:sp>
        <p:nvSpPr>
          <p:cNvPr id="21" name="TextBox 21"/>
          <p:cNvSpPr txBox="1"/>
          <p:nvPr/>
        </p:nvSpPr>
        <p:spPr>
          <a:xfrm>
            <a:off x="3069738" y="2308953"/>
            <a:ext cx="5786869" cy="1231106"/>
          </a:xfrm>
          <a:prstGeom prst="rect">
            <a:avLst/>
          </a:prstGeom>
        </p:spPr>
        <p:txBody>
          <a:bodyPr lIns="0" tIns="0" rIns="0" bIns="0" rtlCol="0" anchor="t">
            <a:spAutoFit/>
          </a:bodyPr>
          <a:lstStyle/>
          <a:p>
            <a:pPr>
              <a:lnSpc>
                <a:spcPts val="9600"/>
              </a:lnSpc>
            </a:pPr>
            <a:r>
              <a:rPr lang="en-US" sz="8000" spc="-80" dirty="0">
                <a:solidFill>
                  <a:srgbClr val="FFFFFF"/>
                </a:solidFill>
                <a:latin typeface="Graphik Regular" panose="020B0503030202060203" pitchFamily="34" charset="0"/>
              </a:rPr>
              <a:t>Problem</a:t>
            </a:r>
          </a:p>
        </p:txBody>
      </p:sp>
      <p:sp>
        <p:nvSpPr>
          <p:cNvPr id="22" name="TextBox 21"/>
          <p:cNvSpPr txBox="1"/>
          <p:nvPr/>
        </p:nvSpPr>
        <p:spPr>
          <a:xfrm>
            <a:off x="4073757" y="3663796"/>
            <a:ext cx="6646459" cy="6370975"/>
          </a:xfrm>
          <a:prstGeom prst="rect">
            <a:avLst/>
          </a:prstGeom>
          <a:noFill/>
        </p:spPr>
        <p:txBody>
          <a:bodyPr wrap="square" rtlCol="0">
            <a:spAutoFit/>
          </a:bodyPr>
          <a:lstStyle/>
          <a:p>
            <a:pPr marL="457200" indent="-457200">
              <a:buFont typeface="Arial" panose="020B0604020202020204" pitchFamily="34" charset="0"/>
              <a:buChar char="•"/>
            </a:pPr>
            <a:r>
              <a:rPr lang="en-US" sz="2400" dirty="0" smtClean="0">
                <a:solidFill>
                  <a:schemeClr val="bg1"/>
                </a:solidFill>
              </a:rPr>
              <a:t>In recent </a:t>
            </a:r>
            <a:r>
              <a:rPr lang="en-US" sz="2400" dirty="0" err="1" smtClean="0">
                <a:solidFill>
                  <a:schemeClr val="bg1"/>
                </a:solidFill>
              </a:rPr>
              <a:t>years,the</a:t>
            </a:r>
            <a:r>
              <a:rPr lang="en-US" sz="2400" dirty="0" smtClean="0">
                <a:solidFill>
                  <a:schemeClr val="bg1"/>
                </a:solidFill>
              </a:rPr>
              <a:t>    customers has gained to enormous extent and they lack the internal resources to manage it </a:t>
            </a:r>
          </a:p>
          <a:p>
            <a:pPr marL="457200" indent="-457200">
              <a:buFont typeface="Arial" panose="020B0604020202020204" pitchFamily="34" charset="0"/>
              <a:buChar char="•"/>
            </a:pPr>
            <a:endParaRPr lang="en-US" sz="2400" dirty="0">
              <a:solidFill>
                <a:schemeClr val="bg1"/>
              </a:solidFill>
            </a:endParaRPr>
          </a:p>
          <a:p>
            <a:pPr marL="457200" indent="-457200">
              <a:buFont typeface="Arial" panose="020B0604020202020204" pitchFamily="34" charset="0"/>
              <a:buChar char="•"/>
            </a:pPr>
            <a:r>
              <a:rPr lang="en-US" sz="2400" dirty="0" smtClean="0">
                <a:solidFill>
                  <a:schemeClr val="bg1"/>
                </a:solidFill>
              </a:rPr>
              <a:t>Every </a:t>
            </a:r>
            <a:r>
              <a:rPr lang="en-US" sz="2400" dirty="0" err="1" smtClean="0">
                <a:solidFill>
                  <a:schemeClr val="bg1"/>
                </a:solidFill>
              </a:rPr>
              <a:t>day,Social</a:t>
            </a:r>
            <a:r>
              <a:rPr lang="en-US" sz="2400" dirty="0" smtClean="0">
                <a:solidFill>
                  <a:schemeClr val="bg1"/>
                </a:solidFill>
              </a:rPr>
              <a:t> Buzz receives over 160,00 posts, totaling 36,500,000 post </a:t>
            </a:r>
            <a:r>
              <a:rPr lang="en-US" sz="2400" dirty="0" err="1" smtClean="0">
                <a:solidFill>
                  <a:schemeClr val="bg1"/>
                </a:solidFill>
              </a:rPr>
              <a:t>annually,since</a:t>
            </a:r>
            <a:r>
              <a:rPr lang="en-US" sz="2400" dirty="0" smtClean="0">
                <a:solidFill>
                  <a:schemeClr val="bg1"/>
                </a:solidFill>
              </a:rPr>
              <a:t> all of content is </a:t>
            </a:r>
            <a:r>
              <a:rPr lang="en-US" sz="2400" dirty="0" err="1" smtClean="0">
                <a:solidFill>
                  <a:schemeClr val="bg1"/>
                </a:solidFill>
              </a:rPr>
              <a:t>unstructed</a:t>
            </a:r>
            <a:r>
              <a:rPr lang="en-US" sz="2400" dirty="0" smtClean="0">
                <a:solidFill>
                  <a:schemeClr val="bg1"/>
                </a:solidFill>
              </a:rPr>
              <a:t> ,it might be challenging to make sense of all it</a:t>
            </a:r>
          </a:p>
          <a:p>
            <a:pPr marL="457200" indent="-457200">
              <a:buFont typeface="Arial" panose="020B0604020202020204" pitchFamily="34" charset="0"/>
              <a:buChar char="•"/>
            </a:pPr>
            <a:endParaRPr lang="en-US" sz="2400" dirty="0">
              <a:solidFill>
                <a:schemeClr val="bg1"/>
              </a:solidFill>
            </a:endParaRPr>
          </a:p>
          <a:p>
            <a:pPr marL="457200" indent="-457200">
              <a:buFont typeface="Arial" panose="020B0604020202020204" pitchFamily="34" charset="0"/>
              <a:buChar char="•"/>
            </a:pPr>
            <a:r>
              <a:rPr lang="en-US" sz="2400" dirty="0" smtClean="0">
                <a:solidFill>
                  <a:schemeClr val="bg1"/>
                </a:solidFill>
              </a:rPr>
              <a:t>Determine the specifications that must be fulfilled for this project</a:t>
            </a:r>
          </a:p>
          <a:p>
            <a:pPr marL="457200" indent="-457200">
              <a:buFont typeface="Arial" panose="020B0604020202020204" pitchFamily="34" charset="0"/>
              <a:buChar char="•"/>
            </a:pPr>
            <a:endParaRPr lang="en-US" sz="2400" dirty="0" smtClean="0">
              <a:solidFill>
                <a:schemeClr val="bg1"/>
              </a:solidFill>
            </a:endParaRPr>
          </a:p>
          <a:p>
            <a:pPr marL="457200" indent="-457200">
              <a:buFont typeface="Arial" panose="020B0604020202020204" pitchFamily="34" charset="0"/>
              <a:buChar char="•"/>
            </a:pPr>
            <a:r>
              <a:rPr lang="en-US" sz="2400" dirty="0" smtClean="0">
                <a:solidFill>
                  <a:schemeClr val="bg1"/>
                </a:solidFill>
              </a:rPr>
              <a:t>Combining tables from the sample dataset</a:t>
            </a:r>
          </a:p>
          <a:p>
            <a:pPr marL="457200" indent="-457200">
              <a:buFont typeface="Arial" panose="020B0604020202020204" pitchFamily="34" charset="0"/>
              <a:buChar char="•"/>
            </a:pPr>
            <a:endParaRPr lang="en-US" sz="2400" dirty="0">
              <a:solidFill>
                <a:schemeClr val="bg1"/>
              </a:solidFill>
            </a:endParaRPr>
          </a:p>
          <a:p>
            <a:pPr marL="457200" indent="-457200">
              <a:buFont typeface="Arial" panose="020B0604020202020204" pitchFamily="34" charset="0"/>
              <a:buChar char="•"/>
            </a:pPr>
            <a:r>
              <a:rPr lang="en-US" sz="2400" dirty="0" smtClean="0">
                <a:solidFill>
                  <a:schemeClr val="bg1"/>
                </a:solidFill>
              </a:rPr>
              <a:t>An analysis of their content categories that identifies the top five with the highest total popularity</a:t>
            </a:r>
            <a:endParaRPr lang="en-US" sz="2400" dirty="0">
              <a:solidFill>
                <a:schemeClr val="bg1"/>
              </a:solidFill>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06723" y="406153"/>
            <a:ext cx="9939843" cy="9474693"/>
            <a:chOff x="0" y="0"/>
            <a:chExt cx="13253124" cy="12632924"/>
          </a:xfrm>
        </p:grpSpPr>
        <p:pic>
          <p:nvPicPr>
            <p:cNvPr id="3" name="Picture 3"/>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3416020" y="0"/>
              <a:ext cx="3005065" cy="2794710"/>
            </a:xfrm>
            <a:prstGeom prst="rect">
              <a:avLst/>
            </a:prstGeom>
          </p:spPr>
        </p:pic>
        <p:pic>
          <p:nvPicPr>
            <p:cNvPr id="4" name="Picture 4"/>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3416020" y="9838214"/>
              <a:ext cx="3005065" cy="2794710"/>
            </a:xfrm>
            <a:prstGeom prst="rect">
              <a:avLst/>
            </a:prstGeom>
          </p:spPr>
        </p:pic>
        <p:pic>
          <p:nvPicPr>
            <p:cNvPr id="5" name="Picture 5"/>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0"/>
              <a:ext cx="3005065" cy="2794710"/>
            </a:xfrm>
            <a:prstGeom prst="rect">
              <a:avLst/>
            </a:prstGeom>
          </p:spPr>
        </p:pic>
        <p:pic>
          <p:nvPicPr>
            <p:cNvPr id="6" name="Picture 6"/>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3279405"/>
              <a:ext cx="3005065" cy="2794710"/>
            </a:xfrm>
            <a:prstGeom prst="rect">
              <a:avLst/>
            </a:prstGeom>
          </p:spPr>
        </p:pic>
        <p:pic>
          <p:nvPicPr>
            <p:cNvPr id="7" name="Picture 7"/>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6558809"/>
              <a:ext cx="3005065" cy="2794710"/>
            </a:xfrm>
            <a:prstGeom prst="rect">
              <a:avLst/>
            </a:prstGeom>
          </p:spPr>
        </p:pic>
        <p:pic>
          <p:nvPicPr>
            <p:cNvPr id="8" name="Picture 8"/>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9838214"/>
              <a:ext cx="3005065" cy="2794710"/>
            </a:xfrm>
            <a:prstGeom prst="rect">
              <a:avLst/>
            </a:prstGeom>
          </p:spPr>
        </p:pic>
        <p:pic>
          <p:nvPicPr>
            <p:cNvPr id="9" name="Picture 9"/>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6832040" y="0"/>
              <a:ext cx="3005065" cy="2794710"/>
            </a:xfrm>
            <a:prstGeom prst="rect">
              <a:avLst/>
            </a:prstGeom>
          </p:spPr>
        </p:pic>
        <p:pic>
          <p:nvPicPr>
            <p:cNvPr id="10" name="Picture 10"/>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6832040" y="9838214"/>
              <a:ext cx="3005065" cy="2794710"/>
            </a:xfrm>
            <a:prstGeom prst="rect">
              <a:avLst/>
            </a:prstGeom>
          </p:spPr>
        </p:pic>
        <p:pic>
          <p:nvPicPr>
            <p:cNvPr id="11" name="Picture 11"/>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0248060" y="0"/>
              <a:ext cx="3005065" cy="2794710"/>
            </a:xfrm>
            <a:prstGeom prst="rect">
              <a:avLst/>
            </a:prstGeom>
          </p:spPr>
        </p:pic>
        <p:pic>
          <p:nvPicPr>
            <p:cNvPr id="12" name="Picture 12"/>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0248060" y="3279405"/>
              <a:ext cx="3005065" cy="2794710"/>
            </a:xfrm>
            <a:prstGeom prst="rect">
              <a:avLst/>
            </a:prstGeom>
          </p:spPr>
        </p:pic>
        <p:pic>
          <p:nvPicPr>
            <p:cNvPr id="13" name="Picture 13"/>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0248060" y="6558809"/>
              <a:ext cx="3005065" cy="2794710"/>
            </a:xfrm>
            <a:prstGeom prst="rect">
              <a:avLst/>
            </a:prstGeom>
          </p:spPr>
        </p:pic>
        <p:pic>
          <p:nvPicPr>
            <p:cNvPr id="14" name="Picture 14"/>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0248060" y="9838214"/>
              <a:ext cx="3005065" cy="2794710"/>
            </a:xfrm>
            <a:prstGeom prst="rect">
              <a:avLst/>
            </a:prstGeom>
          </p:spPr>
        </p:pic>
      </p:grpSp>
      <p:sp>
        <p:nvSpPr>
          <p:cNvPr id="15" name="AutoShape 15"/>
          <p:cNvSpPr/>
          <p:nvPr/>
        </p:nvSpPr>
        <p:spPr>
          <a:xfrm>
            <a:off x="2110745" y="1825527"/>
            <a:ext cx="6750815" cy="6635945"/>
          </a:xfrm>
          <a:prstGeom prst="rect">
            <a:avLst/>
          </a:prstGeom>
          <a:solidFill>
            <a:srgbClr val="FFFFFF"/>
          </a:solidFill>
        </p:spPr>
      </p:sp>
      <p:grpSp>
        <p:nvGrpSpPr>
          <p:cNvPr id="16" name="Group 16"/>
          <p:cNvGrpSpPr>
            <a:grpSpLocks noChangeAspect="1"/>
          </p:cNvGrpSpPr>
          <p:nvPr/>
        </p:nvGrpSpPr>
        <p:grpSpPr>
          <a:xfrm>
            <a:off x="11825797" y="1270731"/>
            <a:ext cx="2085137" cy="2085137"/>
            <a:chOff x="0" y="0"/>
            <a:chExt cx="6350000" cy="6350000"/>
          </a:xfrm>
        </p:grpSpPr>
        <p:sp>
          <p:nvSpPr>
            <p:cNvPr id="17" name="Freeform 1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grpSp>
        <p:nvGrpSpPr>
          <p:cNvPr id="18" name="Group 18"/>
          <p:cNvGrpSpPr>
            <a:grpSpLocks noChangeAspect="1"/>
          </p:cNvGrpSpPr>
          <p:nvPr/>
        </p:nvGrpSpPr>
        <p:grpSpPr>
          <a:xfrm>
            <a:off x="11419219" y="1028700"/>
            <a:ext cx="2174041" cy="2165548"/>
            <a:chOff x="0" y="0"/>
            <a:chExt cx="6502400" cy="6477000"/>
          </a:xfrm>
        </p:grpSpPr>
        <p:sp>
          <p:nvSpPr>
            <p:cNvPr id="19" name="Freeform 19"/>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5"/>
              <a:stretch>
                <a:fillRect l="-136837" t="-28774" r="-84967" b="-86469"/>
              </a:stretch>
            </a:blipFill>
            <a:ln>
              <a:solidFill>
                <a:srgbClr val="00BAFF"/>
              </a:solidFill>
            </a:ln>
          </p:spPr>
          <p:txBody>
            <a:bodyPr/>
            <a:lstStyle/>
            <a:p>
              <a:endParaRPr lang="en-AU" dirty="0"/>
            </a:p>
          </p:txBody>
        </p:sp>
        <p:sp>
          <p:nvSpPr>
            <p:cNvPr id="20" name="Freeform 20"/>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sp>
      </p:grpSp>
      <p:grpSp>
        <p:nvGrpSpPr>
          <p:cNvPr id="21" name="Group 21"/>
          <p:cNvGrpSpPr>
            <a:grpSpLocks noChangeAspect="1"/>
          </p:cNvGrpSpPr>
          <p:nvPr/>
        </p:nvGrpSpPr>
        <p:grpSpPr>
          <a:xfrm>
            <a:off x="11825797" y="4221947"/>
            <a:ext cx="2085137" cy="2085137"/>
            <a:chOff x="0" y="0"/>
            <a:chExt cx="6350000" cy="6350000"/>
          </a:xfrm>
        </p:grpSpPr>
        <p:sp>
          <p:nvSpPr>
            <p:cNvPr id="22" name="Freeform 2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AU" dirty="0"/>
            </a:p>
          </p:txBody>
        </p:sp>
      </p:grpSp>
      <p:grpSp>
        <p:nvGrpSpPr>
          <p:cNvPr id="23" name="Group 23"/>
          <p:cNvGrpSpPr>
            <a:grpSpLocks noChangeAspect="1"/>
          </p:cNvGrpSpPr>
          <p:nvPr/>
        </p:nvGrpSpPr>
        <p:grpSpPr>
          <a:xfrm>
            <a:off x="11411515" y="4002073"/>
            <a:ext cx="2187334" cy="2123082"/>
            <a:chOff x="-23042" y="66269"/>
            <a:chExt cx="6542158" cy="6349987"/>
          </a:xfrm>
        </p:grpSpPr>
        <p:sp>
          <p:nvSpPr>
            <p:cNvPr id="24" name="Freeform 24"/>
            <p:cNvSpPr/>
            <p:nvPr/>
          </p:nvSpPr>
          <p:spPr>
            <a:xfrm>
              <a:off x="-23042" y="119185"/>
              <a:ext cx="6542158"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6"/>
              <a:stretch>
                <a:fillRect l="-162891" t="-16684" r="-160683" b="-166629"/>
              </a:stretch>
            </a:blipFill>
            <a:ln>
              <a:solidFill>
                <a:srgbClr val="00BAFF"/>
              </a:solidFill>
            </a:ln>
          </p:spPr>
        </p:sp>
        <p:sp>
          <p:nvSpPr>
            <p:cNvPr id="25" name="Freeform 25"/>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sp>
      </p:grpSp>
      <p:grpSp>
        <p:nvGrpSpPr>
          <p:cNvPr id="26" name="Group 26"/>
          <p:cNvGrpSpPr>
            <a:grpSpLocks noChangeAspect="1"/>
          </p:cNvGrpSpPr>
          <p:nvPr/>
        </p:nvGrpSpPr>
        <p:grpSpPr>
          <a:xfrm>
            <a:off x="11825797" y="7173163"/>
            <a:ext cx="2085137" cy="2085137"/>
            <a:chOff x="0" y="0"/>
            <a:chExt cx="6350000" cy="6350000"/>
          </a:xfrm>
        </p:grpSpPr>
        <p:sp>
          <p:nvSpPr>
            <p:cNvPr id="27" name="Freeform 2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AU" dirty="0"/>
            </a:p>
          </p:txBody>
        </p:sp>
      </p:grpSp>
      <p:grpSp>
        <p:nvGrpSpPr>
          <p:cNvPr id="28" name="Group 28"/>
          <p:cNvGrpSpPr>
            <a:grpSpLocks noChangeAspect="1"/>
          </p:cNvGrpSpPr>
          <p:nvPr/>
        </p:nvGrpSpPr>
        <p:grpSpPr>
          <a:xfrm>
            <a:off x="11419219" y="6931132"/>
            <a:ext cx="2174041" cy="2165548"/>
            <a:chOff x="0" y="0"/>
            <a:chExt cx="6502400" cy="6477000"/>
          </a:xfrm>
        </p:grpSpPr>
        <p:sp>
          <p:nvSpPr>
            <p:cNvPr id="29" name="Freeform 29"/>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7"/>
              <a:stretch>
                <a:fillRect l="-164266" t="1917" r="-22903" b="-93994"/>
              </a:stretch>
            </a:blipFill>
            <a:ln>
              <a:solidFill>
                <a:srgbClr val="00BAFF"/>
              </a:solidFill>
            </a:ln>
          </p:spPr>
          <p:txBody>
            <a:bodyPr/>
            <a:lstStyle/>
            <a:p>
              <a:endParaRPr lang="en-AU" dirty="0"/>
            </a:p>
          </p:txBody>
        </p:sp>
        <p:sp>
          <p:nvSpPr>
            <p:cNvPr id="30" name="Freeform 30"/>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sp>
      </p:grpSp>
      <p:sp>
        <p:nvSpPr>
          <p:cNvPr id="31" name="TextBox 31"/>
          <p:cNvSpPr txBox="1"/>
          <p:nvPr/>
        </p:nvSpPr>
        <p:spPr>
          <a:xfrm>
            <a:off x="2670508" y="3331799"/>
            <a:ext cx="5612273" cy="3693319"/>
          </a:xfrm>
          <a:prstGeom prst="rect">
            <a:avLst/>
          </a:prstGeom>
        </p:spPr>
        <p:txBody>
          <a:bodyPr lIns="0" tIns="0" rIns="0" bIns="0" rtlCol="0" anchor="t">
            <a:spAutoFit/>
          </a:bodyPr>
          <a:lstStyle/>
          <a:p>
            <a:pPr algn="ctr">
              <a:lnSpc>
                <a:spcPts val="9600"/>
              </a:lnSpc>
            </a:pPr>
            <a:r>
              <a:rPr lang="en-US" sz="8000" spc="-80" dirty="0">
                <a:solidFill>
                  <a:srgbClr val="000000"/>
                </a:solidFill>
                <a:latin typeface="Graphik Regular" panose="020B0503030202060203" pitchFamily="34" charset="0"/>
              </a:rPr>
              <a:t>The Analytics team</a:t>
            </a:r>
          </a:p>
        </p:txBody>
      </p:sp>
      <p:sp>
        <p:nvSpPr>
          <p:cNvPr id="33" name="TextBox 32"/>
          <p:cNvSpPr txBox="1"/>
          <p:nvPr/>
        </p:nvSpPr>
        <p:spPr>
          <a:xfrm>
            <a:off x="13715027" y="4441650"/>
            <a:ext cx="4377066" cy="1040180"/>
          </a:xfrm>
          <a:prstGeom prst="rect">
            <a:avLst/>
          </a:prstGeom>
          <a:noFill/>
        </p:spPr>
        <p:txBody>
          <a:bodyPr wrap="square" rtlCol="0">
            <a:spAutoFit/>
          </a:bodyPr>
          <a:lstStyle/>
          <a:p>
            <a:endParaRPr lang="en-US" dirty="0"/>
          </a:p>
        </p:txBody>
      </p:sp>
      <p:sp>
        <p:nvSpPr>
          <p:cNvPr id="35" name="TextBox 34"/>
          <p:cNvSpPr txBox="1"/>
          <p:nvPr/>
        </p:nvSpPr>
        <p:spPr>
          <a:xfrm>
            <a:off x="13981007" y="1917411"/>
            <a:ext cx="4605666" cy="584775"/>
          </a:xfrm>
          <a:prstGeom prst="rect">
            <a:avLst/>
          </a:prstGeom>
          <a:noFill/>
        </p:spPr>
        <p:txBody>
          <a:bodyPr wrap="square" rtlCol="0">
            <a:spAutoFit/>
          </a:bodyPr>
          <a:lstStyle/>
          <a:p>
            <a:r>
              <a:rPr lang="en-US" sz="3200" dirty="0" err="1"/>
              <a:t>S</a:t>
            </a:r>
            <a:r>
              <a:rPr lang="en-US" sz="3200" dirty="0" err="1" smtClean="0"/>
              <a:t>r</a:t>
            </a:r>
            <a:r>
              <a:rPr lang="en-US" sz="3200" dirty="0" smtClean="0"/>
              <a:t> </a:t>
            </a:r>
            <a:r>
              <a:rPr lang="en-US" sz="3200" dirty="0"/>
              <a:t>Data Analyst </a:t>
            </a:r>
          </a:p>
        </p:txBody>
      </p:sp>
      <p:sp>
        <p:nvSpPr>
          <p:cNvPr id="36" name="TextBox 35"/>
          <p:cNvSpPr txBox="1"/>
          <p:nvPr/>
        </p:nvSpPr>
        <p:spPr>
          <a:xfrm>
            <a:off x="14027112" y="5090913"/>
            <a:ext cx="4605666" cy="584775"/>
          </a:xfrm>
          <a:prstGeom prst="rect">
            <a:avLst/>
          </a:prstGeom>
          <a:noFill/>
        </p:spPr>
        <p:txBody>
          <a:bodyPr wrap="square" rtlCol="0">
            <a:spAutoFit/>
          </a:bodyPr>
          <a:lstStyle/>
          <a:p>
            <a:r>
              <a:rPr lang="en-US" sz="3200" dirty="0" smtClean="0"/>
              <a:t>Data </a:t>
            </a:r>
            <a:r>
              <a:rPr lang="en-US" sz="3200" dirty="0"/>
              <a:t>Analyst </a:t>
            </a:r>
          </a:p>
        </p:txBody>
      </p:sp>
      <p:sp>
        <p:nvSpPr>
          <p:cNvPr id="39" name="TextBox 38"/>
          <p:cNvSpPr txBox="1"/>
          <p:nvPr/>
        </p:nvSpPr>
        <p:spPr>
          <a:xfrm>
            <a:off x="14057592" y="7898652"/>
            <a:ext cx="4605666" cy="584775"/>
          </a:xfrm>
          <a:prstGeom prst="rect">
            <a:avLst/>
          </a:prstGeom>
          <a:noFill/>
        </p:spPr>
        <p:txBody>
          <a:bodyPr wrap="square" rtlCol="0">
            <a:spAutoFit/>
          </a:bodyPr>
          <a:lstStyle/>
          <a:p>
            <a:r>
              <a:rPr lang="en-US" sz="3200" dirty="0"/>
              <a:t>J</a:t>
            </a:r>
            <a:r>
              <a:rPr lang="en-US" sz="3200" dirty="0" smtClean="0"/>
              <a:t>r </a:t>
            </a:r>
            <a:r>
              <a:rPr lang="en-US" sz="3200" dirty="0"/>
              <a:t>Data Analyst </a:t>
            </a: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grpSp>
        <p:nvGrpSpPr>
          <p:cNvPr id="2" name="Group 2"/>
          <p:cNvGrpSpPr/>
          <p:nvPr/>
        </p:nvGrpSpPr>
        <p:grpSpPr>
          <a:xfrm>
            <a:off x="445296" y="406153"/>
            <a:ext cx="10042534" cy="9474693"/>
            <a:chOff x="0" y="0"/>
            <a:chExt cx="13390046" cy="12632924"/>
          </a:xfrm>
        </p:grpSpPr>
        <p:pic>
          <p:nvPicPr>
            <p:cNvPr id="3" name="Picture 3"/>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r="10232"/>
            <a:stretch>
              <a:fillRect/>
            </a:stretch>
          </p:blipFill>
          <p:spPr>
            <a:xfrm>
              <a:off x="6923321" y="6558809"/>
              <a:ext cx="2697587" cy="2794710"/>
            </a:xfrm>
            <a:prstGeom prst="rect">
              <a:avLst/>
            </a:prstGeom>
          </p:spPr>
        </p:pic>
        <p:pic>
          <p:nvPicPr>
            <p:cNvPr id="4" name="Picture 4"/>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6923321" y="9838214"/>
              <a:ext cx="3005065" cy="2794710"/>
            </a:xfrm>
            <a:prstGeom prst="rect">
              <a:avLst/>
            </a:prstGeom>
          </p:spPr>
        </p:pic>
        <p:pic>
          <p:nvPicPr>
            <p:cNvPr id="5" name="Picture 5"/>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3461660" y="3279405"/>
              <a:ext cx="3005065" cy="2794710"/>
            </a:xfrm>
            <a:prstGeom prst="rect">
              <a:avLst/>
            </a:prstGeom>
          </p:spPr>
        </p:pic>
        <p:pic>
          <p:nvPicPr>
            <p:cNvPr id="6" name="Picture 6"/>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3461660" y="6558809"/>
              <a:ext cx="3005065" cy="2794710"/>
            </a:xfrm>
            <a:prstGeom prst="rect">
              <a:avLst/>
            </a:prstGeom>
          </p:spPr>
        </p:pic>
        <p:pic>
          <p:nvPicPr>
            <p:cNvPr id="7" name="Picture 7"/>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3461660" y="9838214"/>
              <a:ext cx="3005065" cy="2794710"/>
            </a:xfrm>
            <a:prstGeom prst="rect">
              <a:avLst/>
            </a:prstGeom>
          </p:spPr>
        </p:pic>
        <p:pic>
          <p:nvPicPr>
            <p:cNvPr id="8" name="Picture 8"/>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0"/>
              <a:ext cx="3005065" cy="2794710"/>
            </a:xfrm>
            <a:prstGeom prst="rect">
              <a:avLst/>
            </a:prstGeom>
          </p:spPr>
        </p:pic>
        <p:pic>
          <p:nvPicPr>
            <p:cNvPr id="9" name="Picture 9"/>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3279405"/>
              <a:ext cx="3005065" cy="2794710"/>
            </a:xfrm>
            <a:prstGeom prst="rect">
              <a:avLst/>
            </a:prstGeom>
          </p:spPr>
        </p:pic>
        <p:pic>
          <p:nvPicPr>
            <p:cNvPr id="10" name="Picture 10"/>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6558809"/>
              <a:ext cx="3005065" cy="2794710"/>
            </a:xfrm>
            <a:prstGeom prst="rect">
              <a:avLst/>
            </a:prstGeom>
          </p:spPr>
        </p:pic>
        <p:pic>
          <p:nvPicPr>
            <p:cNvPr id="11" name="Picture 11"/>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9838214"/>
              <a:ext cx="3005065" cy="2794710"/>
            </a:xfrm>
            <a:prstGeom prst="rect">
              <a:avLst/>
            </a:prstGeom>
          </p:spPr>
        </p:pic>
        <p:pic>
          <p:nvPicPr>
            <p:cNvPr id="12" name="Picture 12"/>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0384981" y="9838214"/>
              <a:ext cx="3005065" cy="2794710"/>
            </a:xfrm>
            <a:prstGeom prst="rect">
              <a:avLst/>
            </a:prstGeom>
          </p:spPr>
        </p:pic>
      </p:grpSp>
      <p:grpSp>
        <p:nvGrpSpPr>
          <p:cNvPr id="13" name="Group 13"/>
          <p:cNvGrpSpPr/>
          <p:nvPr/>
        </p:nvGrpSpPr>
        <p:grpSpPr>
          <a:xfrm>
            <a:off x="1903391" y="1027892"/>
            <a:ext cx="1854962" cy="1781248"/>
            <a:chOff x="0" y="0"/>
            <a:chExt cx="2473282" cy="2374997"/>
          </a:xfrm>
        </p:grpSpPr>
        <p:grpSp>
          <p:nvGrpSpPr>
            <p:cNvPr id="14" name="Group 14"/>
            <p:cNvGrpSpPr>
              <a:grpSpLocks noChangeAspect="1"/>
            </p:cNvGrpSpPr>
            <p:nvPr/>
          </p:nvGrpSpPr>
          <p:grpSpPr>
            <a:xfrm>
              <a:off x="0" y="342565"/>
              <a:ext cx="2032432" cy="2032432"/>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16" name="Picture 16"/>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17" name="Group 17"/>
          <p:cNvGrpSpPr/>
          <p:nvPr/>
        </p:nvGrpSpPr>
        <p:grpSpPr>
          <a:xfrm>
            <a:off x="3758754" y="2639980"/>
            <a:ext cx="1854962" cy="1781248"/>
            <a:chOff x="0" y="0"/>
            <a:chExt cx="2473282" cy="2374997"/>
          </a:xfrm>
        </p:grpSpPr>
        <p:grpSp>
          <p:nvGrpSpPr>
            <p:cNvPr id="18" name="Group 18"/>
            <p:cNvGrpSpPr>
              <a:grpSpLocks noChangeAspect="1"/>
            </p:cNvGrpSpPr>
            <p:nvPr/>
          </p:nvGrpSpPr>
          <p:grpSpPr>
            <a:xfrm>
              <a:off x="0" y="342565"/>
              <a:ext cx="2032432" cy="2032432"/>
              <a:chOff x="0" y="0"/>
              <a:chExt cx="6350000" cy="6350000"/>
            </a:xfrm>
          </p:grpSpPr>
          <p:sp>
            <p:nvSpPr>
              <p:cNvPr id="19" name="Freeform 19"/>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0" name="Picture 20"/>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21" name="Group 21"/>
          <p:cNvGrpSpPr/>
          <p:nvPr/>
        </p:nvGrpSpPr>
        <p:grpSpPr>
          <a:xfrm>
            <a:off x="5614117" y="4252068"/>
            <a:ext cx="1854962" cy="1781248"/>
            <a:chOff x="0" y="0"/>
            <a:chExt cx="2473282" cy="2374997"/>
          </a:xfrm>
        </p:grpSpPr>
        <p:grpSp>
          <p:nvGrpSpPr>
            <p:cNvPr id="22" name="Group 22"/>
            <p:cNvGrpSpPr>
              <a:grpSpLocks noChangeAspect="1"/>
            </p:cNvGrpSpPr>
            <p:nvPr/>
          </p:nvGrpSpPr>
          <p:grpSpPr>
            <a:xfrm>
              <a:off x="0" y="342565"/>
              <a:ext cx="2032432" cy="2032432"/>
              <a:chOff x="0" y="0"/>
              <a:chExt cx="6350000" cy="6350000"/>
            </a:xfrm>
          </p:grpSpPr>
          <p:sp>
            <p:nvSpPr>
              <p:cNvPr id="23" name="Freeform 23"/>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4" name="Picture 24"/>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25" name="Group 25"/>
          <p:cNvGrpSpPr/>
          <p:nvPr/>
        </p:nvGrpSpPr>
        <p:grpSpPr>
          <a:xfrm>
            <a:off x="7469480" y="5864156"/>
            <a:ext cx="1854962" cy="1781248"/>
            <a:chOff x="0" y="0"/>
            <a:chExt cx="2473282" cy="2374997"/>
          </a:xfrm>
        </p:grpSpPr>
        <p:grpSp>
          <p:nvGrpSpPr>
            <p:cNvPr id="26" name="Group 26"/>
            <p:cNvGrpSpPr>
              <a:grpSpLocks noChangeAspect="1"/>
            </p:cNvGrpSpPr>
            <p:nvPr/>
          </p:nvGrpSpPr>
          <p:grpSpPr>
            <a:xfrm>
              <a:off x="0" y="342565"/>
              <a:ext cx="2032432" cy="2032432"/>
              <a:chOff x="0" y="0"/>
              <a:chExt cx="6350000" cy="6350000"/>
            </a:xfrm>
          </p:grpSpPr>
          <p:sp>
            <p:nvSpPr>
              <p:cNvPr id="27" name="Freeform 2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8" name="Picture 28"/>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29" name="Group 29"/>
          <p:cNvGrpSpPr/>
          <p:nvPr/>
        </p:nvGrpSpPr>
        <p:grpSpPr>
          <a:xfrm>
            <a:off x="9324843" y="7476244"/>
            <a:ext cx="1854962" cy="1781248"/>
            <a:chOff x="0" y="0"/>
            <a:chExt cx="2473282" cy="2374997"/>
          </a:xfrm>
        </p:grpSpPr>
        <p:grpSp>
          <p:nvGrpSpPr>
            <p:cNvPr id="30" name="Group 30"/>
            <p:cNvGrpSpPr>
              <a:grpSpLocks noChangeAspect="1"/>
            </p:cNvGrpSpPr>
            <p:nvPr/>
          </p:nvGrpSpPr>
          <p:grpSpPr>
            <a:xfrm>
              <a:off x="0" y="342565"/>
              <a:ext cx="2032432" cy="2032432"/>
              <a:chOff x="0" y="0"/>
              <a:chExt cx="6350000" cy="6350000"/>
            </a:xfrm>
          </p:grpSpPr>
          <p:sp>
            <p:nvSpPr>
              <p:cNvPr id="31" name="Freeform 31"/>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32" name="Picture 32"/>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b="321"/>
            <a:stretch>
              <a:fillRect/>
            </a:stretch>
          </p:blipFill>
          <p:spPr>
            <a:xfrm rot="-5115457">
              <a:off x="358154" y="78550"/>
              <a:ext cx="2032432" cy="2036765"/>
            </a:xfrm>
            <a:prstGeom prst="rect">
              <a:avLst/>
            </a:prstGeom>
          </p:spPr>
        </p:pic>
      </p:grpSp>
      <p:sp>
        <p:nvSpPr>
          <p:cNvPr id="33" name="TextBox 33"/>
          <p:cNvSpPr txBox="1"/>
          <p:nvPr/>
        </p:nvSpPr>
        <p:spPr>
          <a:xfrm>
            <a:off x="10667818" y="1028700"/>
            <a:ext cx="6642545" cy="1231106"/>
          </a:xfrm>
          <a:prstGeom prst="rect">
            <a:avLst/>
          </a:prstGeom>
        </p:spPr>
        <p:txBody>
          <a:bodyPr lIns="0" tIns="0" rIns="0" bIns="0" rtlCol="0" anchor="t">
            <a:spAutoFit/>
          </a:bodyPr>
          <a:lstStyle/>
          <a:p>
            <a:pPr algn="r">
              <a:lnSpc>
                <a:spcPts val="9600"/>
              </a:lnSpc>
            </a:pPr>
            <a:r>
              <a:rPr lang="en-US" sz="8000" spc="-80" dirty="0">
                <a:solidFill>
                  <a:srgbClr val="FFFFFF"/>
                </a:solidFill>
                <a:latin typeface="Graphik Regular" panose="020B0503030202060203" pitchFamily="34" charset="0"/>
              </a:rPr>
              <a:t>Process</a:t>
            </a:r>
          </a:p>
        </p:txBody>
      </p:sp>
      <p:sp>
        <p:nvSpPr>
          <p:cNvPr id="34" name="TextBox 34"/>
          <p:cNvSpPr txBox="1"/>
          <p:nvPr/>
        </p:nvSpPr>
        <p:spPr>
          <a:xfrm>
            <a:off x="2630944" y="1372359"/>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1</a:t>
            </a:r>
          </a:p>
        </p:txBody>
      </p:sp>
      <p:sp>
        <p:nvSpPr>
          <p:cNvPr id="35" name="TextBox 35"/>
          <p:cNvSpPr txBox="1"/>
          <p:nvPr/>
        </p:nvSpPr>
        <p:spPr>
          <a:xfrm>
            <a:off x="4534646" y="2984043"/>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2</a:t>
            </a:r>
          </a:p>
        </p:txBody>
      </p:sp>
      <p:sp>
        <p:nvSpPr>
          <p:cNvPr id="36" name="TextBox 36"/>
          <p:cNvSpPr txBox="1"/>
          <p:nvPr/>
        </p:nvSpPr>
        <p:spPr>
          <a:xfrm>
            <a:off x="10108223" y="7828620"/>
            <a:ext cx="1229487" cy="950080"/>
          </a:xfrm>
          <a:prstGeom prst="rect">
            <a:avLst/>
          </a:prstGeom>
        </p:spPr>
        <p:txBody>
          <a:bodyPr lIns="0" tIns="0" rIns="0" bIns="0" rtlCol="0" anchor="t">
            <a:spAutoFit/>
          </a:bodyPr>
          <a:lstStyle/>
          <a:p>
            <a:pPr>
              <a:lnSpc>
                <a:spcPts val="7192"/>
              </a:lnSpc>
            </a:pPr>
            <a:r>
              <a:rPr lang="en-US" sz="7192" spc="-640">
                <a:solidFill>
                  <a:srgbClr val="FFFFFF"/>
                </a:solidFill>
                <a:latin typeface="Clear Sans Regular Bold"/>
              </a:rPr>
              <a:t>5</a:t>
            </a:r>
          </a:p>
        </p:txBody>
      </p:sp>
      <p:sp>
        <p:nvSpPr>
          <p:cNvPr id="37" name="TextBox 37"/>
          <p:cNvSpPr txBox="1"/>
          <p:nvPr/>
        </p:nvSpPr>
        <p:spPr>
          <a:xfrm>
            <a:off x="8193880" y="6204766"/>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4</a:t>
            </a:r>
          </a:p>
        </p:txBody>
      </p:sp>
      <p:sp>
        <p:nvSpPr>
          <p:cNvPr id="38" name="TextBox 38"/>
          <p:cNvSpPr txBox="1"/>
          <p:nvPr/>
        </p:nvSpPr>
        <p:spPr>
          <a:xfrm>
            <a:off x="6396750" y="4605252"/>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3</a:t>
            </a:r>
          </a:p>
        </p:txBody>
      </p:sp>
      <p:sp>
        <p:nvSpPr>
          <p:cNvPr id="39" name="TextBox 38"/>
          <p:cNvSpPr txBox="1"/>
          <p:nvPr/>
        </p:nvSpPr>
        <p:spPr>
          <a:xfrm>
            <a:off x="3836072" y="1272492"/>
            <a:ext cx="5566089" cy="646331"/>
          </a:xfrm>
          <a:prstGeom prst="rect">
            <a:avLst/>
          </a:prstGeom>
          <a:noFill/>
        </p:spPr>
        <p:txBody>
          <a:bodyPr wrap="square" rtlCol="0">
            <a:spAutoFit/>
          </a:bodyPr>
          <a:lstStyle/>
          <a:p>
            <a:r>
              <a:rPr lang="en-US" sz="3600" dirty="0">
                <a:solidFill>
                  <a:schemeClr val="bg1"/>
                </a:solidFill>
              </a:rPr>
              <a:t>Data </a:t>
            </a:r>
            <a:r>
              <a:rPr lang="en-US" sz="3600" dirty="0" smtClean="0">
                <a:solidFill>
                  <a:schemeClr val="bg1"/>
                </a:solidFill>
              </a:rPr>
              <a:t>Understanding</a:t>
            </a:r>
            <a:endParaRPr lang="en-US" sz="3600" dirty="0">
              <a:solidFill>
                <a:schemeClr val="bg1"/>
              </a:solidFill>
            </a:endParaRPr>
          </a:p>
        </p:txBody>
      </p:sp>
      <p:sp>
        <p:nvSpPr>
          <p:cNvPr id="40" name="TextBox 39"/>
          <p:cNvSpPr txBox="1"/>
          <p:nvPr/>
        </p:nvSpPr>
        <p:spPr>
          <a:xfrm>
            <a:off x="5717213" y="2674027"/>
            <a:ext cx="5566089" cy="646331"/>
          </a:xfrm>
          <a:prstGeom prst="rect">
            <a:avLst/>
          </a:prstGeom>
          <a:noFill/>
        </p:spPr>
        <p:txBody>
          <a:bodyPr wrap="square" rtlCol="0">
            <a:spAutoFit/>
          </a:bodyPr>
          <a:lstStyle/>
          <a:p>
            <a:r>
              <a:rPr lang="en-US" sz="3600" dirty="0">
                <a:solidFill>
                  <a:schemeClr val="bg1"/>
                </a:solidFill>
              </a:rPr>
              <a:t>Data </a:t>
            </a:r>
            <a:r>
              <a:rPr lang="en-US" sz="3600" dirty="0" smtClean="0">
                <a:solidFill>
                  <a:schemeClr val="bg1"/>
                </a:solidFill>
              </a:rPr>
              <a:t>Cleaning</a:t>
            </a:r>
            <a:endParaRPr lang="en-US" sz="3600" dirty="0">
              <a:solidFill>
                <a:schemeClr val="bg1"/>
              </a:solidFill>
            </a:endParaRPr>
          </a:p>
        </p:txBody>
      </p:sp>
      <p:sp>
        <p:nvSpPr>
          <p:cNvPr id="41" name="TextBox 40"/>
          <p:cNvSpPr txBox="1"/>
          <p:nvPr/>
        </p:nvSpPr>
        <p:spPr>
          <a:xfrm>
            <a:off x="11283302" y="7784814"/>
            <a:ext cx="5566089" cy="646331"/>
          </a:xfrm>
          <a:prstGeom prst="rect">
            <a:avLst/>
          </a:prstGeom>
          <a:noFill/>
        </p:spPr>
        <p:txBody>
          <a:bodyPr wrap="square" rtlCol="0">
            <a:spAutoFit/>
          </a:bodyPr>
          <a:lstStyle/>
          <a:p>
            <a:r>
              <a:rPr lang="en-US" sz="3600" dirty="0" smtClean="0">
                <a:solidFill>
                  <a:schemeClr val="bg1"/>
                </a:solidFill>
              </a:rPr>
              <a:t>Uncover Insights</a:t>
            </a:r>
            <a:endParaRPr lang="en-US" sz="3600" dirty="0">
              <a:solidFill>
                <a:schemeClr val="bg1"/>
              </a:solidFill>
            </a:endParaRPr>
          </a:p>
        </p:txBody>
      </p:sp>
      <p:sp>
        <p:nvSpPr>
          <p:cNvPr id="42" name="TextBox 41"/>
          <p:cNvSpPr txBox="1"/>
          <p:nvPr/>
        </p:nvSpPr>
        <p:spPr>
          <a:xfrm>
            <a:off x="7562724" y="4258317"/>
            <a:ext cx="5566089" cy="646331"/>
          </a:xfrm>
          <a:prstGeom prst="rect">
            <a:avLst/>
          </a:prstGeom>
          <a:noFill/>
        </p:spPr>
        <p:txBody>
          <a:bodyPr wrap="square" rtlCol="0">
            <a:spAutoFit/>
          </a:bodyPr>
          <a:lstStyle/>
          <a:p>
            <a:r>
              <a:rPr lang="en-US" sz="3600" dirty="0">
                <a:solidFill>
                  <a:schemeClr val="bg1"/>
                </a:solidFill>
              </a:rPr>
              <a:t>Data </a:t>
            </a:r>
            <a:r>
              <a:rPr lang="en-US" sz="3600" dirty="0" smtClean="0">
                <a:solidFill>
                  <a:schemeClr val="bg1"/>
                </a:solidFill>
              </a:rPr>
              <a:t>Modelling</a:t>
            </a:r>
            <a:endParaRPr lang="en-US" sz="3600" dirty="0">
              <a:solidFill>
                <a:schemeClr val="bg1"/>
              </a:solidFill>
            </a:endParaRPr>
          </a:p>
        </p:txBody>
      </p:sp>
      <p:sp>
        <p:nvSpPr>
          <p:cNvPr id="43" name="TextBox 42"/>
          <p:cNvSpPr txBox="1"/>
          <p:nvPr/>
        </p:nvSpPr>
        <p:spPr>
          <a:xfrm>
            <a:off x="9597711" y="6148878"/>
            <a:ext cx="5566089" cy="646331"/>
          </a:xfrm>
          <a:prstGeom prst="rect">
            <a:avLst/>
          </a:prstGeom>
          <a:noFill/>
        </p:spPr>
        <p:txBody>
          <a:bodyPr wrap="square" rtlCol="0">
            <a:spAutoFit/>
          </a:bodyPr>
          <a:lstStyle/>
          <a:p>
            <a:r>
              <a:rPr lang="en-US" sz="3600" dirty="0">
                <a:solidFill>
                  <a:schemeClr val="bg1"/>
                </a:solidFill>
              </a:rPr>
              <a:t>Data </a:t>
            </a:r>
            <a:r>
              <a:rPr lang="en-US" sz="3600" dirty="0" smtClean="0">
                <a:solidFill>
                  <a:schemeClr val="bg1"/>
                </a:solidFill>
              </a:rPr>
              <a:t>Analysis</a:t>
            </a:r>
            <a:endParaRPr lang="en-US" sz="3600" dirty="0">
              <a:solidFill>
                <a:schemeClr val="bg1"/>
              </a:solidFill>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2127159" y="6480806"/>
            <a:ext cx="2972219" cy="881758"/>
          </a:xfrm>
          <a:prstGeom prst="rect">
            <a:avLst/>
          </a:prstGeom>
        </p:spPr>
      </p:pic>
      <p:sp>
        <p:nvSpPr>
          <p:cNvPr id="3" name="TextBox 3"/>
          <p:cNvSpPr txBox="1"/>
          <p:nvPr/>
        </p:nvSpPr>
        <p:spPr>
          <a:xfrm>
            <a:off x="1028700" y="860915"/>
            <a:ext cx="4636129" cy="1231106"/>
          </a:xfrm>
          <a:prstGeom prst="rect">
            <a:avLst/>
          </a:prstGeom>
        </p:spPr>
        <p:txBody>
          <a:bodyPr lIns="0" tIns="0" rIns="0" bIns="0" rtlCol="0" anchor="t">
            <a:spAutoFit/>
          </a:bodyPr>
          <a:lstStyle/>
          <a:p>
            <a:pPr>
              <a:lnSpc>
                <a:spcPts val="9600"/>
              </a:lnSpc>
            </a:pPr>
            <a:r>
              <a:rPr lang="en-US" sz="8000" spc="-80" dirty="0">
                <a:solidFill>
                  <a:srgbClr val="000000"/>
                </a:solidFill>
                <a:latin typeface="Graphik Regular" panose="020B0503030202060203" pitchFamily="34" charset="0"/>
              </a:rPr>
              <a:t>Insights</a:t>
            </a:r>
          </a:p>
        </p:txBody>
      </p:sp>
      <p:grpSp>
        <p:nvGrpSpPr>
          <p:cNvPr id="4" name="Group 4"/>
          <p:cNvGrpSpPr/>
          <p:nvPr/>
        </p:nvGrpSpPr>
        <p:grpSpPr>
          <a:xfrm>
            <a:off x="517112" y="7810500"/>
            <a:ext cx="17253775" cy="2017079"/>
            <a:chOff x="0" y="0"/>
            <a:chExt cx="23005033" cy="2689439"/>
          </a:xfrm>
        </p:grpSpPr>
        <p:pic>
          <p:nvPicPr>
            <p:cNvPr id="5" name="Picture 5"/>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16760969" y="0"/>
              <a:ext cx="2891870" cy="2689439"/>
            </a:xfrm>
            <a:prstGeom prst="rect">
              <a:avLst/>
            </a:prstGeom>
          </p:spPr>
        </p:pic>
        <p:pic>
          <p:nvPicPr>
            <p:cNvPr id="6" name="Picture 6"/>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13408776" y="0"/>
              <a:ext cx="2891870" cy="2689439"/>
            </a:xfrm>
            <a:prstGeom prst="rect">
              <a:avLst/>
            </a:prstGeom>
          </p:spPr>
        </p:pic>
        <p:pic>
          <p:nvPicPr>
            <p:cNvPr id="7" name="Picture 7"/>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10056582" y="0"/>
              <a:ext cx="2891870" cy="2689439"/>
            </a:xfrm>
            <a:prstGeom prst="rect">
              <a:avLst/>
            </a:prstGeom>
          </p:spPr>
        </p:pic>
        <p:pic>
          <p:nvPicPr>
            <p:cNvPr id="8" name="Picture 8"/>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20113163" y="0"/>
              <a:ext cx="2891870" cy="2689439"/>
            </a:xfrm>
            <a:prstGeom prst="rect">
              <a:avLst/>
            </a:prstGeom>
          </p:spPr>
        </p:pic>
        <p:pic>
          <p:nvPicPr>
            <p:cNvPr id="9" name="Picture 9"/>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6704388" y="0"/>
              <a:ext cx="2891870" cy="2689439"/>
            </a:xfrm>
            <a:prstGeom prst="rect">
              <a:avLst/>
            </a:prstGeom>
          </p:spPr>
        </p:pic>
        <p:pic>
          <p:nvPicPr>
            <p:cNvPr id="10" name="Picture 10"/>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3352194" y="0"/>
              <a:ext cx="2891870" cy="2689439"/>
            </a:xfrm>
            <a:prstGeom prst="rect">
              <a:avLst/>
            </a:prstGeom>
          </p:spPr>
        </p:pic>
        <p:pic>
          <p:nvPicPr>
            <p:cNvPr id="11" name="Picture 11"/>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0" y="0"/>
              <a:ext cx="2891870" cy="2689439"/>
            </a:xfrm>
            <a:prstGeom prst="rect">
              <a:avLst/>
            </a:prstGeom>
          </p:spPr>
        </p:pic>
      </p:grpSp>
      <p:pic>
        <p:nvPicPr>
          <p:cNvPr id="12" name="Picture 12"/>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7272183" y="6480309"/>
            <a:ext cx="2972219" cy="881758"/>
          </a:xfrm>
          <a:prstGeom prst="rect">
            <a:avLst/>
          </a:prstGeom>
        </p:spPr>
      </p:pic>
      <p:pic>
        <p:nvPicPr>
          <p:cNvPr id="13" name="Picture 13"/>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2670342" y="6480309"/>
            <a:ext cx="2972219" cy="881758"/>
          </a:xfrm>
          <a:prstGeom prst="rect">
            <a:avLst/>
          </a:prstGeom>
        </p:spPr>
      </p:pic>
      <p:sp>
        <p:nvSpPr>
          <p:cNvPr id="14" name="TextBox 13"/>
          <p:cNvSpPr txBox="1"/>
          <p:nvPr/>
        </p:nvSpPr>
        <p:spPr>
          <a:xfrm>
            <a:off x="7272183" y="2705100"/>
            <a:ext cx="2700602" cy="1323439"/>
          </a:xfrm>
          <a:prstGeom prst="rect">
            <a:avLst/>
          </a:prstGeom>
          <a:noFill/>
        </p:spPr>
        <p:txBody>
          <a:bodyPr wrap="square" rtlCol="0">
            <a:spAutoFit/>
          </a:bodyPr>
          <a:lstStyle/>
          <a:p>
            <a:r>
              <a:rPr lang="en-US" sz="8000" dirty="0" smtClean="0">
                <a:solidFill>
                  <a:srgbClr val="A100FF"/>
                </a:solidFill>
              </a:rPr>
              <a:t>75k</a:t>
            </a:r>
            <a:endParaRPr lang="en-US" sz="8000" dirty="0">
              <a:solidFill>
                <a:srgbClr val="A100FF"/>
              </a:solidFill>
            </a:endParaRPr>
          </a:p>
        </p:txBody>
      </p:sp>
      <p:sp>
        <p:nvSpPr>
          <p:cNvPr id="15" name="TextBox 14"/>
          <p:cNvSpPr txBox="1"/>
          <p:nvPr/>
        </p:nvSpPr>
        <p:spPr>
          <a:xfrm>
            <a:off x="2352943" y="2998764"/>
            <a:ext cx="1987641" cy="1371600"/>
          </a:xfrm>
          <a:prstGeom prst="rect">
            <a:avLst/>
          </a:prstGeom>
          <a:noFill/>
        </p:spPr>
        <p:txBody>
          <a:bodyPr wrap="square" rtlCol="0">
            <a:spAutoFit/>
          </a:bodyPr>
          <a:lstStyle/>
          <a:p>
            <a:r>
              <a:rPr lang="en-US" sz="8000" dirty="0" smtClean="0">
                <a:solidFill>
                  <a:srgbClr val="A100FF"/>
                </a:solidFill>
              </a:rPr>
              <a:t>16</a:t>
            </a:r>
            <a:endParaRPr lang="en-US" sz="8000" dirty="0">
              <a:solidFill>
                <a:srgbClr val="A100FF"/>
              </a:solidFill>
            </a:endParaRPr>
          </a:p>
        </p:txBody>
      </p:sp>
      <p:sp>
        <p:nvSpPr>
          <p:cNvPr id="16" name="TextBox 15"/>
          <p:cNvSpPr txBox="1"/>
          <p:nvPr/>
        </p:nvSpPr>
        <p:spPr>
          <a:xfrm>
            <a:off x="12028219" y="2705100"/>
            <a:ext cx="4288141" cy="1323439"/>
          </a:xfrm>
          <a:prstGeom prst="rect">
            <a:avLst/>
          </a:prstGeom>
          <a:noFill/>
        </p:spPr>
        <p:txBody>
          <a:bodyPr wrap="square" rtlCol="0">
            <a:spAutoFit/>
          </a:bodyPr>
          <a:lstStyle/>
          <a:p>
            <a:r>
              <a:rPr lang="en-US" sz="8000" dirty="0" smtClean="0">
                <a:solidFill>
                  <a:srgbClr val="A100FF"/>
                </a:solidFill>
              </a:rPr>
              <a:t>May</a:t>
            </a:r>
            <a:endParaRPr lang="en-US" sz="8000" dirty="0">
              <a:solidFill>
                <a:srgbClr val="A100FF"/>
              </a:solidFill>
            </a:endParaRPr>
          </a:p>
        </p:txBody>
      </p:sp>
      <p:sp>
        <p:nvSpPr>
          <p:cNvPr id="17" name="TextBox 16"/>
          <p:cNvSpPr txBox="1"/>
          <p:nvPr/>
        </p:nvSpPr>
        <p:spPr>
          <a:xfrm>
            <a:off x="1959688" y="4640289"/>
            <a:ext cx="3683629" cy="1569660"/>
          </a:xfrm>
          <a:prstGeom prst="rect">
            <a:avLst/>
          </a:prstGeom>
          <a:noFill/>
        </p:spPr>
        <p:txBody>
          <a:bodyPr wrap="square" rtlCol="0">
            <a:spAutoFit/>
          </a:bodyPr>
          <a:lstStyle/>
          <a:p>
            <a:r>
              <a:rPr lang="en-US" sz="4800" dirty="0" smtClean="0"/>
              <a:t>UNIQUE CATEGORIES</a:t>
            </a:r>
            <a:endParaRPr lang="en-US" sz="4800" dirty="0"/>
          </a:p>
        </p:txBody>
      </p:sp>
      <p:sp>
        <p:nvSpPr>
          <p:cNvPr id="18" name="TextBox 17"/>
          <p:cNvSpPr txBox="1"/>
          <p:nvPr/>
        </p:nvSpPr>
        <p:spPr>
          <a:xfrm>
            <a:off x="6736586" y="4570377"/>
            <a:ext cx="4343400" cy="1569660"/>
          </a:xfrm>
          <a:prstGeom prst="rect">
            <a:avLst/>
          </a:prstGeom>
          <a:noFill/>
        </p:spPr>
        <p:txBody>
          <a:bodyPr wrap="square" rtlCol="0">
            <a:spAutoFit/>
          </a:bodyPr>
          <a:lstStyle/>
          <a:p>
            <a:r>
              <a:rPr lang="en-US" sz="4800" dirty="0" smtClean="0"/>
              <a:t>REACTION TO “ANIMAL” POSTS</a:t>
            </a:r>
            <a:endParaRPr lang="en-US" sz="4800" dirty="0"/>
          </a:p>
        </p:txBody>
      </p:sp>
      <p:sp>
        <p:nvSpPr>
          <p:cNvPr id="20" name="TextBox 19"/>
          <p:cNvSpPr txBox="1"/>
          <p:nvPr/>
        </p:nvSpPr>
        <p:spPr>
          <a:xfrm>
            <a:off x="12268200" y="4370364"/>
            <a:ext cx="4418235" cy="1569660"/>
          </a:xfrm>
          <a:prstGeom prst="rect">
            <a:avLst/>
          </a:prstGeom>
          <a:noFill/>
        </p:spPr>
        <p:txBody>
          <a:bodyPr wrap="square" rtlCol="0">
            <a:spAutoFit/>
          </a:bodyPr>
          <a:lstStyle/>
          <a:p>
            <a:r>
              <a:rPr lang="en-US" sz="4800" dirty="0" smtClean="0"/>
              <a:t>MONTH WITH MOST POST</a:t>
            </a:r>
            <a:endParaRPr lang="en-US" sz="4800"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5213" y="9490985"/>
            <a:ext cx="17253775" cy="2017079"/>
            <a:chOff x="0" y="0"/>
            <a:chExt cx="23005033" cy="2689439"/>
          </a:xfrm>
        </p:grpSpPr>
        <p:pic>
          <p:nvPicPr>
            <p:cNvPr id="3" name="Picture 3"/>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0"/>
              <a:ext cx="2891870" cy="2689439"/>
            </a:xfrm>
            <a:prstGeom prst="rect">
              <a:avLst/>
            </a:prstGeom>
          </p:spPr>
        </p:pic>
      </p:grpSp>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3" name="Picture 13"/>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b="321"/>
            <a:stretch>
              <a:fillRect/>
            </a:stretch>
          </p:blipFill>
          <p:spPr>
            <a:xfrm>
              <a:off x="0" y="0"/>
              <a:ext cx="4083272" cy="4091977"/>
            </a:xfrm>
            <a:prstGeom prst="rect">
              <a:avLst/>
            </a:prstGeom>
          </p:spPr>
        </p:pic>
      </p:grpSp>
      <p:grpSp>
        <p:nvGrpSpPr>
          <p:cNvPr id="14" name="Group 14"/>
          <p:cNvGrpSpPr/>
          <p:nvPr/>
        </p:nvGrpSpPr>
        <p:grpSpPr>
          <a:xfrm>
            <a:off x="655751" y="-710238"/>
            <a:ext cx="17253775" cy="2017079"/>
            <a:chOff x="0" y="0"/>
            <a:chExt cx="23005033" cy="2689439"/>
          </a:xfrm>
        </p:grpSpPr>
        <p:pic>
          <p:nvPicPr>
            <p:cNvPr id="15" name="Picture 15"/>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0"/>
              <a:ext cx="2891870" cy="2689439"/>
            </a:xfrm>
            <a:prstGeom prst="rect">
              <a:avLst/>
            </a:prstGeom>
          </p:spPr>
        </p:pic>
      </p:grpSp>
      <p:sp>
        <p:nvSpPr>
          <p:cNvPr id="22" name="AutoShape 22"/>
          <p:cNvSpPr/>
          <p:nvPr/>
        </p:nvSpPr>
        <p:spPr>
          <a:xfrm>
            <a:off x="0" y="0"/>
            <a:ext cx="2386482" cy="10287000"/>
          </a:xfrm>
          <a:prstGeom prst="rect">
            <a:avLst/>
          </a:prstGeom>
          <a:solidFill>
            <a:srgbClr val="A100FF"/>
          </a:solidFill>
        </p:spPr>
      </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26" name="Picture 26"/>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b="321"/>
            <a:stretch>
              <a:fillRect/>
            </a:stretch>
          </p:blipFill>
          <p:spPr>
            <a:xfrm>
              <a:off x="0" y="0"/>
              <a:ext cx="4083272" cy="4091977"/>
            </a:xfrm>
            <a:prstGeom prst="rect">
              <a:avLst/>
            </a:prstGeom>
          </p:spPr>
        </p:pic>
      </p:grpSp>
      <p:pic>
        <p:nvPicPr>
          <p:cNvPr id="28" name="Picture 2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383833" y="1653230"/>
            <a:ext cx="11703767" cy="6977245"/>
          </a:xfrm>
          <a:prstGeom prst="rect">
            <a:avLst/>
          </a:prstGeom>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5213" y="9490985"/>
            <a:ext cx="17253775" cy="2017079"/>
            <a:chOff x="0" y="0"/>
            <a:chExt cx="23005033" cy="2689439"/>
          </a:xfrm>
        </p:grpSpPr>
        <p:pic>
          <p:nvPicPr>
            <p:cNvPr id="3" name="Picture 3"/>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0"/>
              <a:ext cx="2891870" cy="2689439"/>
            </a:xfrm>
            <a:prstGeom prst="rect">
              <a:avLst/>
            </a:prstGeom>
          </p:spPr>
        </p:pic>
      </p:grpSp>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3" name="Picture 13"/>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b="321"/>
            <a:stretch>
              <a:fillRect/>
            </a:stretch>
          </p:blipFill>
          <p:spPr>
            <a:xfrm>
              <a:off x="0" y="0"/>
              <a:ext cx="4083272" cy="4091977"/>
            </a:xfrm>
            <a:prstGeom prst="rect">
              <a:avLst/>
            </a:prstGeom>
          </p:spPr>
        </p:pic>
      </p:grpSp>
      <p:grpSp>
        <p:nvGrpSpPr>
          <p:cNvPr id="14" name="Group 14"/>
          <p:cNvGrpSpPr/>
          <p:nvPr/>
        </p:nvGrpSpPr>
        <p:grpSpPr>
          <a:xfrm>
            <a:off x="655752" y="-1235382"/>
            <a:ext cx="17253775" cy="2017079"/>
            <a:chOff x="0" y="0"/>
            <a:chExt cx="23005033" cy="2689439"/>
          </a:xfrm>
        </p:grpSpPr>
        <p:pic>
          <p:nvPicPr>
            <p:cNvPr id="15" name="Picture 15"/>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0"/>
              <a:ext cx="2891870" cy="2689439"/>
            </a:xfrm>
            <a:prstGeom prst="rect">
              <a:avLst/>
            </a:prstGeom>
          </p:spPr>
        </p:pic>
      </p:grpSp>
      <p:sp>
        <p:nvSpPr>
          <p:cNvPr id="22" name="AutoShape 22"/>
          <p:cNvSpPr/>
          <p:nvPr/>
        </p:nvSpPr>
        <p:spPr>
          <a:xfrm>
            <a:off x="0" y="0"/>
            <a:ext cx="2386482" cy="10287000"/>
          </a:xfrm>
          <a:prstGeom prst="rect">
            <a:avLst/>
          </a:prstGeom>
          <a:solidFill>
            <a:srgbClr val="A100FF"/>
          </a:solidFill>
        </p:spPr>
      </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26" name="Picture 26"/>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b="321"/>
            <a:stretch>
              <a:fillRect/>
            </a:stretch>
          </p:blipFill>
          <p:spPr>
            <a:xfrm>
              <a:off x="0" y="0"/>
              <a:ext cx="4083272" cy="4091977"/>
            </a:xfrm>
            <a:prstGeom prst="rect">
              <a:avLst/>
            </a:prstGeom>
          </p:spPr>
        </p:pic>
      </p:grpSp>
      <p:pic>
        <p:nvPicPr>
          <p:cNvPr id="28" name="Picture 2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023948" y="1335329"/>
            <a:ext cx="12206651" cy="7467951"/>
          </a:xfrm>
          <a:prstGeom prst="rect">
            <a:avLst/>
          </a:prstGeom>
        </p:spPr>
      </p:pic>
    </p:spTree>
    <p:extLst>
      <p:ext uri="{BB962C8B-B14F-4D97-AF65-F5344CB8AC3E}">
        <p14:creationId xmlns:p14="http://schemas.microsoft.com/office/powerpoint/2010/main" val="245385165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350</TotalTime>
  <Words>506</Words>
  <Application>Microsoft Office PowerPoint</Application>
  <PresentationFormat>Custom</PresentationFormat>
  <Paragraphs>90</Paragraphs>
  <Slides>11</Slides>
  <Notes>11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Graphik Regular</vt:lpstr>
      <vt:lpstr>Arial</vt:lpstr>
      <vt:lpstr>Clear Sans Regular Bold</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Template</dc:title>
  <dc:creator>Kevin Dang</dc:creator>
  <cp:lastModifiedBy>user</cp:lastModifiedBy>
  <cp:revision>25</cp:revision>
  <dcterms:created xsi:type="dcterms:W3CDTF">2006-08-16T00:00:00Z</dcterms:created>
  <dcterms:modified xsi:type="dcterms:W3CDTF">2024-06-03T05:42:05Z</dcterms:modified>
  <dc:identifier>DAEhDyfaYKE</dc:identifier>
</cp:coreProperties>
</file>